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8" r:id="rId2"/>
    <p:sldMasterId id="2147483780" r:id="rId3"/>
    <p:sldMasterId id="2147483782" r:id="rId4"/>
    <p:sldMasterId id="2147483751" r:id="rId5"/>
    <p:sldMasterId id="2147483802" r:id="rId6"/>
  </p:sldMasterIdLst>
  <p:notesMasterIdLst>
    <p:notesMasterId r:id="rId24"/>
  </p:notesMasterIdLst>
  <p:handoutMasterIdLst>
    <p:handoutMasterId r:id="rId25"/>
  </p:handoutMasterIdLst>
  <p:sldIdLst>
    <p:sldId id="604" r:id="rId7"/>
    <p:sldId id="309" r:id="rId8"/>
    <p:sldId id="659" r:id="rId9"/>
    <p:sldId id="664" r:id="rId10"/>
    <p:sldId id="663" r:id="rId11"/>
    <p:sldId id="641" r:id="rId12"/>
    <p:sldId id="619" r:id="rId13"/>
    <p:sldId id="818" r:id="rId14"/>
    <p:sldId id="819" r:id="rId15"/>
    <p:sldId id="636" r:id="rId16"/>
    <p:sldId id="635" r:id="rId17"/>
    <p:sldId id="642" r:id="rId18"/>
    <p:sldId id="637" r:id="rId19"/>
    <p:sldId id="638" r:id="rId20"/>
    <p:sldId id="646" r:id="rId21"/>
    <p:sldId id="822" r:id="rId22"/>
    <p:sldId id="828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2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0F030"/>
    <a:srgbClr val="33CC33"/>
    <a:srgbClr val="9E0000"/>
    <a:srgbClr val="B70F20"/>
    <a:srgbClr val="BF152F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5535" autoAdjust="0"/>
  </p:normalViewPr>
  <p:slideViewPr>
    <p:cSldViewPr snapToGrid="0" snapToObjects="1">
      <p:cViewPr varScale="1">
        <p:scale>
          <a:sx n="105" d="100"/>
          <a:sy n="105" d="100"/>
        </p:scale>
        <p:origin x="1716" y="108"/>
      </p:cViewPr>
      <p:guideLst>
        <p:guide orient="horz" pos="1142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, Pierce" userId="b99b344a-5275-4e26-bb83-c1a3942b8956" providerId="ADAL" clId="{36CB6CC6-007F-423E-B4B0-32D387B79E96}"/>
    <pc:docChg chg="custSel delSld modSld">
      <pc:chgData name="Paul, Pierce" userId="b99b344a-5275-4e26-bb83-c1a3942b8956" providerId="ADAL" clId="{36CB6CC6-007F-423E-B4B0-32D387B79E96}" dt="2023-03-08T16:35:38.684" v="8" actId="478"/>
      <pc:docMkLst>
        <pc:docMk/>
      </pc:docMkLst>
      <pc:sldChg chg="delSp mod">
        <pc:chgData name="Paul, Pierce" userId="b99b344a-5275-4e26-bb83-c1a3942b8956" providerId="ADAL" clId="{36CB6CC6-007F-423E-B4B0-32D387B79E96}" dt="2023-03-08T16:35:21.563" v="4" actId="478"/>
        <pc:sldMkLst>
          <pc:docMk/>
          <pc:sldMk cId="992546944" sldId="635"/>
        </pc:sldMkLst>
        <pc:spChg chg="del">
          <ac:chgData name="Paul, Pierce" userId="b99b344a-5275-4e26-bb83-c1a3942b8956" providerId="ADAL" clId="{36CB6CC6-007F-423E-B4B0-32D387B79E96}" dt="2023-03-08T16:35:21.563" v="4" actId="478"/>
          <ac:spMkLst>
            <pc:docMk/>
            <pc:sldMk cId="992546944" sldId="635"/>
            <ac:spMk id="4" creationId="{B6D028ED-26F5-5FA0-2BA3-29ACCC43F093}"/>
          </ac:spMkLst>
        </pc:spChg>
      </pc:sldChg>
      <pc:sldChg chg="delSp mod">
        <pc:chgData name="Paul, Pierce" userId="b99b344a-5275-4e26-bb83-c1a3942b8956" providerId="ADAL" clId="{36CB6CC6-007F-423E-B4B0-32D387B79E96}" dt="2023-03-08T16:35:18.294" v="3" actId="478"/>
        <pc:sldMkLst>
          <pc:docMk/>
          <pc:sldMk cId="3061281384" sldId="636"/>
        </pc:sldMkLst>
        <pc:spChg chg="del">
          <ac:chgData name="Paul, Pierce" userId="b99b344a-5275-4e26-bb83-c1a3942b8956" providerId="ADAL" clId="{36CB6CC6-007F-423E-B4B0-32D387B79E96}" dt="2023-03-08T16:35:18.294" v="3" actId="478"/>
          <ac:spMkLst>
            <pc:docMk/>
            <pc:sldMk cId="3061281384" sldId="636"/>
            <ac:spMk id="5" creationId="{C0290F20-DD52-8792-1C2C-6C1164C977C4}"/>
          </ac:spMkLst>
        </pc:spChg>
      </pc:sldChg>
      <pc:sldChg chg="delSp mod">
        <pc:chgData name="Paul, Pierce" userId="b99b344a-5275-4e26-bb83-c1a3942b8956" providerId="ADAL" clId="{36CB6CC6-007F-423E-B4B0-32D387B79E96}" dt="2023-03-08T16:35:33.673" v="7" actId="478"/>
        <pc:sldMkLst>
          <pc:docMk/>
          <pc:sldMk cId="4280028561" sldId="637"/>
        </pc:sldMkLst>
        <pc:spChg chg="del">
          <ac:chgData name="Paul, Pierce" userId="b99b344a-5275-4e26-bb83-c1a3942b8956" providerId="ADAL" clId="{36CB6CC6-007F-423E-B4B0-32D387B79E96}" dt="2023-03-08T16:35:33.673" v="7" actId="478"/>
          <ac:spMkLst>
            <pc:docMk/>
            <pc:sldMk cId="4280028561" sldId="637"/>
            <ac:spMk id="2" creationId="{FD2094E5-BB44-F482-F618-D4655EB9B9A2}"/>
          </ac:spMkLst>
        </pc:spChg>
      </pc:sldChg>
      <pc:sldChg chg="delSp mod">
        <pc:chgData name="Paul, Pierce" userId="b99b344a-5275-4e26-bb83-c1a3942b8956" providerId="ADAL" clId="{36CB6CC6-007F-423E-B4B0-32D387B79E96}" dt="2023-03-08T16:35:38.684" v="8" actId="478"/>
        <pc:sldMkLst>
          <pc:docMk/>
          <pc:sldMk cId="1758835397" sldId="638"/>
        </pc:sldMkLst>
        <pc:spChg chg="del">
          <ac:chgData name="Paul, Pierce" userId="b99b344a-5275-4e26-bb83-c1a3942b8956" providerId="ADAL" clId="{36CB6CC6-007F-423E-B4B0-32D387B79E96}" dt="2023-03-08T16:35:38.684" v="8" actId="478"/>
          <ac:spMkLst>
            <pc:docMk/>
            <pc:sldMk cId="1758835397" sldId="638"/>
            <ac:spMk id="6" creationId="{003C65D5-5D44-DB8B-1BDC-F454F16E6282}"/>
          </ac:spMkLst>
        </pc:spChg>
      </pc:sldChg>
      <pc:sldChg chg="delSp mod">
        <pc:chgData name="Paul, Pierce" userId="b99b344a-5275-4e26-bb83-c1a3942b8956" providerId="ADAL" clId="{36CB6CC6-007F-423E-B4B0-32D387B79E96}" dt="2023-03-08T16:35:08.955" v="1" actId="478"/>
        <pc:sldMkLst>
          <pc:docMk/>
          <pc:sldMk cId="4141574085" sldId="818"/>
        </pc:sldMkLst>
        <pc:spChg chg="del">
          <ac:chgData name="Paul, Pierce" userId="b99b344a-5275-4e26-bb83-c1a3942b8956" providerId="ADAL" clId="{36CB6CC6-007F-423E-B4B0-32D387B79E96}" dt="2023-03-08T16:35:08.955" v="1" actId="478"/>
          <ac:spMkLst>
            <pc:docMk/>
            <pc:sldMk cId="4141574085" sldId="818"/>
            <ac:spMk id="4" creationId="{20538672-9287-6EB9-5B64-08031B0F27E5}"/>
          </ac:spMkLst>
        </pc:spChg>
      </pc:sldChg>
      <pc:sldChg chg="delSp mod">
        <pc:chgData name="Paul, Pierce" userId="b99b344a-5275-4e26-bb83-c1a3942b8956" providerId="ADAL" clId="{36CB6CC6-007F-423E-B4B0-32D387B79E96}" dt="2023-03-08T16:35:13.900" v="2" actId="478"/>
        <pc:sldMkLst>
          <pc:docMk/>
          <pc:sldMk cId="1444136223" sldId="819"/>
        </pc:sldMkLst>
        <pc:spChg chg="del">
          <ac:chgData name="Paul, Pierce" userId="b99b344a-5275-4e26-bb83-c1a3942b8956" providerId="ADAL" clId="{36CB6CC6-007F-423E-B4B0-32D387B79E96}" dt="2023-03-08T16:35:13.900" v="2" actId="478"/>
          <ac:spMkLst>
            <pc:docMk/>
            <pc:sldMk cId="1444136223" sldId="819"/>
            <ac:spMk id="4" creationId="{28C4A1FC-8B2A-6F93-69AE-97B78EDC49C7}"/>
          </ac:spMkLst>
        </pc:spChg>
      </pc:sldChg>
      <pc:sldChg chg="del">
        <pc:chgData name="Paul, Pierce" userId="b99b344a-5275-4e26-bb83-c1a3942b8956" providerId="ADAL" clId="{36CB6CC6-007F-423E-B4B0-32D387B79E96}" dt="2023-03-08T16:35:30.247" v="6" actId="47"/>
        <pc:sldMkLst>
          <pc:docMk/>
          <pc:sldMk cId="2931993736" sldId="829"/>
        </pc:sldMkLst>
      </pc:sldChg>
      <pc:sldChg chg="del">
        <pc:chgData name="Paul, Pierce" userId="b99b344a-5275-4e26-bb83-c1a3942b8956" providerId="ADAL" clId="{36CB6CC6-007F-423E-B4B0-32D387B79E96}" dt="2023-03-08T16:35:27.875" v="5" actId="47"/>
        <pc:sldMkLst>
          <pc:docMk/>
          <pc:sldMk cId="956744177" sldId="831"/>
        </pc:sldMkLst>
      </pc:sldChg>
      <pc:sldChg chg="del">
        <pc:chgData name="Paul, Pierce" userId="b99b344a-5275-4e26-bb83-c1a3942b8956" providerId="ADAL" clId="{36CB6CC6-007F-423E-B4B0-32D387B79E96}" dt="2023-03-08T16:35:04.979" v="0" actId="47"/>
        <pc:sldMkLst>
          <pc:docMk/>
          <pc:sldMk cId="3949707005" sldId="8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5B6E0F-1DB3-5A43-B8F9-5E1E696749DF}" type="datetimeFigureOut"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1BC211-ACBD-CB48-B939-364088D2CD6D}" type="datetimeFigureOut"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PLNPATH5685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3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Two-treatment programs resulted in the lowest levels of Scab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Two-treatment programs resulted in the lowest levels of 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2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of New products and two-treatments programs compared to </a:t>
            </a:r>
            <a:r>
              <a:rPr lang="en-US" dirty="0" err="1"/>
              <a:t>Prosaro</a:t>
            </a:r>
            <a:r>
              <a:rPr lang="en-US" dirty="0"/>
              <a:t> at anthesis:</a:t>
            </a:r>
          </a:p>
          <a:p>
            <a:r>
              <a:rPr lang="en-US" dirty="0"/>
              <a:t>Bars above the 0-reference line show programs that are x% better than </a:t>
            </a:r>
            <a:r>
              <a:rPr lang="en-US" dirty="0" err="1"/>
              <a:t>Prosaro</a:t>
            </a:r>
            <a:r>
              <a:rPr lang="en-US" dirty="0"/>
              <a:t> at reducing head scab (FHB)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7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of New products and two-treatments programs compared to </a:t>
            </a:r>
            <a:r>
              <a:rPr lang="en-US" dirty="0" err="1"/>
              <a:t>Prosaro</a:t>
            </a:r>
            <a:r>
              <a:rPr lang="en-US" dirty="0"/>
              <a:t> at anthesis:</a:t>
            </a:r>
          </a:p>
          <a:p>
            <a:r>
              <a:rPr lang="en-US" dirty="0"/>
              <a:t>Bars above the 0-reference line show programs that are x% better than </a:t>
            </a:r>
            <a:r>
              <a:rPr lang="en-US" dirty="0" err="1"/>
              <a:t>Prosaro</a:t>
            </a:r>
            <a:r>
              <a:rPr lang="en-US" dirty="0"/>
              <a:t> at reducing vomitoxin (DON)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20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management programs: - percent reduction estimated relative to S_CK (the susceptible untreated check)</a:t>
            </a:r>
          </a:p>
          <a:p>
            <a:r>
              <a:rPr lang="en-US" dirty="0"/>
              <a:t>All fungicides performed equally well at reducing scab on MR and MS varieties</a:t>
            </a:r>
          </a:p>
          <a:p>
            <a:r>
              <a:rPr lang="en-US" dirty="0"/>
              <a:t>Lowest levels of disease when fungicide treatments were combined with moderate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Integrated management programs: percent reduction estimated relative to S_CK (the susceptible untreated check)</a:t>
            </a:r>
          </a:p>
          <a:p>
            <a:r>
              <a:rPr lang="en-US" dirty="0"/>
              <a:t>All fungicides performed similarly at reducing DON within a given variety resistance class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Lowest levels of disease when fungicide treatments were combined with moderate resistance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4D311-73F7-5D42-B843-E8305C730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4D720-34F9-41AA-80BA-4E228813389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F6A60-5F12-40EB-AC77-92042984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EF7-73FD-4C30-907A-4A1BCED41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95A9-4472-41D4-9DD8-C3F3C2CBC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E56AA-FA3C-264D-A9BD-19097190BE8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50676-3371-4248-A62F-1FFC411E442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3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F40B-AB0D-2F4A-BD27-B733CE49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C7F78-5B39-6340-8A1E-C784B3454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A084-6A2E-324F-B779-AF5DF6FA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C48B-42E5-E847-BD82-1350CA49665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DB12-E882-EE4B-90D8-93DD7D1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4669-6A77-9845-A7EF-DC551550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C50C-FC7F-B449-90D4-A17C2190FB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67C18-504A-48A3-925C-3947139C47E4}"/>
              </a:ext>
            </a:extLst>
          </p:cNvPr>
          <p:cNvGrpSpPr/>
          <p:nvPr userDrawn="1"/>
        </p:nvGrpSpPr>
        <p:grpSpPr>
          <a:xfrm>
            <a:off x="0" y="5831840"/>
            <a:ext cx="9144000" cy="1026160"/>
            <a:chOff x="0" y="5831840"/>
            <a:chExt cx="12192000" cy="1026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34F18C-E0A7-4BD6-B1DC-3BA04180DF7D}"/>
                </a:ext>
              </a:extLst>
            </p:cNvPr>
            <p:cNvSpPr/>
            <p:nvPr userDrawn="1"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rgbClr val="0966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42D204-1398-433F-AE9C-CEB638374E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00160" y="5925164"/>
              <a:ext cx="3190240" cy="8222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2FB66E-FA28-43BB-AD6E-732CF529281E}"/>
                </a:ext>
              </a:extLst>
            </p:cNvPr>
            <p:cNvSpPr txBox="1"/>
            <p:nvPr userDrawn="1"/>
          </p:nvSpPr>
          <p:spPr>
            <a:xfrm>
              <a:off x="243840" y="6166404"/>
              <a:ext cx="32071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baseline="0" dirty="0" err="1">
                  <a:solidFill>
                    <a:srgbClr val="A6C338"/>
                  </a:solidFill>
                </a:rPr>
                <a:t>CropProtectionNetwork.org</a:t>
              </a:r>
              <a:endParaRPr lang="en-US" sz="1500" b="1" baseline="0" dirty="0">
                <a:solidFill>
                  <a:srgbClr val="A6C3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4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273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185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215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4365"/>
            <a:ext cx="9144000" cy="468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21091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rgbClr val="B70F20"/>
                </a:solidFill>
              </a:rPr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33917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19477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Content Placeholder 1"/>
          <p:cNvSpPr>
            <a:spLocks noGrp="1"/>
          </p:cNvSpPr>
          <p:nvPr/>
        </p:nvSpPr>
        <p:spPr>
          <a:xfrm>
            <a:off x="729051" y="12911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8001"/>
            <a:ext cx="9144000" cy="284788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63500" dist="12700" dir="5400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0" y="507522"/>
            <a:ext cx="9144000" cy="2852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OHIO AGRICULTURAL RESEARCH AND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84" r:id="rId2"/>
    <p:sldLayoutId id="2147483754" r:id="rId3"/>
    <p:sldLayoutId id="2147483769" r:id="rId4"/>
    <p:sldLayoutId id="2147483767" r:id="rId5"/>
    <p:sldLayoutId id="2147483758" r:id="rId6"/>
    <p:sldLayoutId id="2147483768" r:id="rId7"/>
    <p:sldLayoutId id="2147483763" r:id="rId8"/>
    <p:sldLayoutId id="2147483797" r:id="rId9"/>
    <p:sldLayoutId id="2147483804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F5A0B-ABFE-C047-A194-9F3FF6D3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13" y="950483"/>
            <a:ext cx="6708174" cy="87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E0640-5CCB-AB43-886A-D0EA3D84E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C48B-42E5-E847-BD82-1350CA49665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6D82-040B-ED46-8E3F-6E5A46D7D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D7AD0-DFC9-9945-A4E1-FEC6CC87A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C50C-FC7F-B449-90D4-A17C2190FB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923E14-5D0B-40FF-97EA-88782AD9AB96}"/>
              </a:ext>
            </a:extLst>
          </p:cNvPr>
          <p:cNvGrpSpPr/>
          <p:nvPr userDrawn="1"/>
        </p:nvGrpSpPr>
        <p:grpSpPr>
          <a:xfrm>
            <a:off x="0" y="5831840"/>
            <a:ext cx="9144000" cy="1026160"/>
            <a:chOff x="0" y="5831840"/>
            <a:chExt cx="12192000" cy="1026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B1AB17-FF5E-47FB-B905-76FDE3393A14}"/>
                </a:ext>
              </a:extLst>
            </p:cNvPr>
            <p:cNvSpPr/>
            <p:nvPr userDrawn="1"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rgbClr val="0966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3CCE54-B7C2-44DD-82EE-5143678E3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00160" y="5925164"/>
              <a:ext cx="3190240" cy="8222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7D762-337F-42CF-BE56-C23A189D25E1}"/>
                </a:ext>
              </a:extLst>
            </p:cNvPr>
            <p:cNvSpPr txBox="1"/>
            <p:nvPr userDrawn="1"/>
          </p:nvSpPr>
          <p:spPr>
            <a:xfrm>
              <a:off x="243840" y="6166404"/>
              <a:ext cx="32071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baseline="0" dirty="0" err="1">
                  <a:solidFill>
                    <a:srgbClr val="A6C338"/>
                  </a:solidFill>
                </a:rPr>
                <a:t>CropProtectionNetwork.org</a:t>
              </a:r>
              <a:endParaRPr lang="en-US" sz="1500" b="1" baseline="0" dirty="0">
                <a:solidFill>
                  <a:srgbClr val="A6C3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3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opprotectionnetwork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gcrops.osu.edu/newsletter/corn-newsletter" TargetMode="External"/><Relationship Id="rId5" Type="http://schemas.openxmlformats.org/officeDocument/2006/relationships/hyperlink" Target="https://agcrops.osu.edu/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U-FAES-Horiz-RGBH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982670"/>
            <a:ext cx="3071091" cy="618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EAFDD-3D55-4476-9901-AE7EC1A0D79B}"/>
              </a:ext>
            </a:extLst>
          </p:cNvPr>
          <p:cNvSpPr/>
          <p:nvPr/>
        </p:nvSpPr>
        <p:spPr>
          <a:xfrm>
            <a:off x="135803" y="865016"/>
            <a:ext cx="8872395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FHB and DON in Wheat: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2022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8038B-93BA-425D-ACC6-A8F740EA7F4C}"/>
              </a:ext>
            </a:extLst>
          </p:cNvPr>
          <p:cNvSpPr txBox="1"/>
          <p:nvPr/>
        </p:nvSpPr>
        <p:spPr>
          <a:xfrm>
            <a:off x="3529583" y="5620619"/>
            <a:ext cx="5550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Drs. Pierce A. Paul and Wanderson Bucker Moraes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254293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601DA-40E6-913A-1E24-64D999AFEE39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Compared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Prosaro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FHB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2748C-4E94-7051-EC57-5F39E5CA9BE8}"/>
              </a:ext>
            </a:extLst>
          </p:cNvPr>
          <p:cNvSpPr txBox="1"/>
          <p:nvPr/>
        </p:nvSpPr>
        <p:spPr>
          <a:xfrm rot="16200000">
            <a:off x="111425" y="3158837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665E8-0097-FF4E-7EDA-68C85101A783}"/>
              </a:ext>
            </a:extLst>
          </p:cNvPr>
          <p:cNvSpPr txBox="1"/>
          <p:nvPr/>
        </p:nvSpPr>
        <p:spPr>
          <a:xfrm>
            <a:off x="234156" y="5833939"/>
            <a:ext cx="8725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programs: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Caramba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71D52D-D19F-DD50-3840-723DC34FB267}"/>
              </a:ext>
            </a:extLst>
          </p:cNvPr>
          <p:cNvGrpSpPr/>
          <p:nvPr/>
        </p:nvGrpSpPr>
        <p:grpSpPr>
          <a:xfrm>
            <a:off x="1090362" y="1690258"/>
            <a:ext cx="6963277" cy="4034915"/>
            <a:chOff x="1090362" y="1690258"/>
            <a:chExt cx="6963277" cy="40349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778CDC-E9B1-C556-B353-1D2BCB32C6CF}"/>
                </a:ext>
              </a:extLst>
            </p:cNvPr>
            <p:cNvGrpSpPr/>
            <p:nvPr/>
          </p:nvGrpSpPr>
          <p:grpSpPr>
            <a:xfrm>
              <a:off x="1090362" y="1690258"/>
              <a:ext cx="6963277" cy="4034915"/>
              <a:chOff x="822981" y="1496302"/>
              <a:chExt cx="6963277" cy="4034915"/>
            </a:xfrm>
          </p:grpSpPr>
          <p:pic>
            <p:nvPicPr>
              <p:cNvPr id="3" name="Picture 2" descr="Chart, bar chart, histogram&#10;&#10;Description automatically generated">
                <a:extLst>
                  <a:ext uri="{FF2B5EF4-FFF2-40B4-BE49-F238E27FC236}">
                    <a16:creationId xmlns:a16="http://schemas.microsoft.com/office/drawing/2014/main" id="{6FEDBF39-6997-174C-1A30-65511D57E7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6" t="1919" r="1965" b="52243"/>
              <a:stretch/>
            </p:blipFill>
            <p:spPr>
              <a:xfrm>
                <a:off x="841453" y="1496302"/>
                <a:ext cx="6926330" cy="3812390"/>
              </a:xfrm>
              <a:prstGeom prst="rect">
                <a:avLst/>
              </a:prstGeom>
            </p:spPr>
          </p:pic>
          <p:pic>
            <p:nvPicPr>
              <p:cNvPr id="6" name="Picture 5" descr="Chart, bar chart, histogram&#10;&#10;Description automatically generated">
                <a:extLst>
                  <a:ext uri="{FF2B5EF4-FFF2-40B4-BE49-F238E27FC236}">
                    <a16:creationId xmlns:a16="http://schemas.microsoft.com/office/drawing/2014/main" id="{04535390-2EAF-A6CD-22FE-C2AC352103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3" t="91594" r="1965" b="4116"/>
              <a:stretch/>
            </p:blipFill>
            <p:spPr>
              <a:xfrm>
                <a:off x="822981" y="5172377"/>
                <a:ext cx="6963277" cy="358840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7FA131-0BA5-6809-175E-A177019A25FC}"/>
                </a:ext>
              </a:extLst>
            </p:cNvPr>
            <p:cNvSpPr/>
            <p:nvPr/>
          </p:nvSpPr>
          <p:spPr>
            <a:xfrm>
              <a:off x="1639956" y="1948069"/>
              <a:ext cx="1262270" cy="400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28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09BEA0F8-3BA7-AC7E-7AFA-9E074A15A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47590" r="1965" b="4116"/>
          <a:stretch/>
        </p:blipFill>
        <p:spPr>
          <a:xfrm>
            <a:off x="992614" y="1455648"/>
            <a:ext cx="7377431" cy="4280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37B7A-FA19-E393-927C-ED22AFD77907}"/>
              </a:ext>
            </a:extLst>
          </p:cNvPr>
          <p:cNvSpPr txBox="1"/>
          <p:nvPr/>
        </p:nvSpPr>
        <p:spPr>
          <a:xfrm>
            <a:off x="234156" y="5833939"/>
            <a:ext cx="8725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programs: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Caramba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48D4-CB1F-5D05-18C9-9C4EAC99816E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Compared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Prosaro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DON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6D127-5257-42BC-C917-F4F0084F3A99}"/>
              </a:ext>
            </a:extLst>
          </p:cNvPr>
          <p:cNvSpPr txBox="1"/>
          <p:nvPr/>
        </p:nvSpPr>
        <p:spPr>
          <a:xfrm rot="16200000">
            <a:off x="-475716" y="3072690"/>
            <a:ext cx="227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(%)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DB75B4-F234-E5F7-DC72-E593916EA83A}"/>
              </a:ext>
            </a:extLst>
          </p:cNvPr>
          <p:cNvSpPr/>
          <p:nvPr/>
        </p:nvSpPr>
        <p:spPr>
          <a:xfrm>
            <a:off x="1600200" y="1639957"/>
            <a:ext cx="1262270" cy="40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54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E611A-1D6B-AB0A-F988-73E40139849C}"/>
              </a:ext>
            </a:extLst>
          </p:cNvPr>
          <p:cNvSpPr txBox="1"/>
          <p:nvPr/>
        </p:nvSpPr>
        <p:spPr>
          <a:xfrm>
            <a:off x="546651" y="2703439"/>
            <a:ext cx="8150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Management: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+ Variety Resistance</a:t>
            </a:r>
          </a:p>
        </p:txBody>
      </p:sp>
    </p:spTree>
    <p:extLst>
      <p:ext uri="{BB962C8B-B14F-4D97-AF65-F5344CB8AC3E}">
        <p14:creationId xmlns:p14="http://schemas.microsoft.com/office/powerpoint/2010/main" val="163721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839781-66C2-E7D9-6F87-491A91B2A31B}"/>
              </a:ext>
            </a:extLst>
          </p:cNvPr>
          <p:cNvSpPr txBox="1"/>
          <p:nvPr/>
        </p:nvSpPr>
        <p:spPr>
          <a:xfrm>
            <a:off x="109331" y="5890437"/>
            <a:ext cx="8925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MR = Moderately Resistant, MS = Moderately Susceptible, S = Susceptible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CK: non-treated; I –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, II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Miravis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Ace, III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Pro, IV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Sphaerex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3D17F-A770-9D0F-B52F-148E4AAD53AB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x Resistance - Scab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9EE2F-BDB7-4E19-9100-EE0DB9991C0F}"/>
              </a:ext>
            </a:extLst>
          </p:cNvPr>
          <p:cNvGrpSpPr/>
          <p:nvPr/>
        </p:nvGrpSpPr>
        <p:grpSpPr>
          <a:xfrm>
            <a:off x="407291" y="1677297"/>
            <a:ext cx="8171064" cy="4143567"/>
            <a:chOff x="407291" y="1677297"/>
            <a:chExt cx="8171064" cy="41435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302975-DE0F-B3BA-2032-EC7A65D48F79}"/>
                </a:ext>
              </a:extLst>
            </p:cNvPr>
            <p:cNvGrpSpPr/>
            <p:nvPr/>
          </p:nvGrpSpPr>
          <p:grpSpPr>
            <a:xfrm>
              <a:off x="407291" y="1677297"/>
              <a:ext cx="8171064" cy="4143567"/>
              <a:chOff x="407291" y="1677297"/>
              <a:chExt cx="8171064" cy="4143567"/>
            </a:xfrm>
          </p:grpSpPr>
          <p:pic>
            <p:nvPicPr>
              <p:cNvPr id="5" name="Picture 4" descr="Chart&#10;&#10;Description automatically generated with low confidence">
                <a:extLst>
                  <a:ext uri="{FF2B5EF4-FFF2-40B4-BE49-F238E27FC236}">
                    <a16:creationId xmlns:a16="http://schemas.microsoft.com/office/drawing/2014/main" id="{F23C26C9-E985-DF30-6C4F-FC97FBB4A7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0" r="2026" b="55552"/>
              <a:stretch/>
            </p:blipFill>
            <p:spPr>
              <a:xfrm>
                <a:off x="407291" y="1677297"/>
                <a:ext cx="8171064" cy="3461128"/>
              </a:xfrm>
              <a:prstGeom prst="rect">
                <a:avLst/>
              </a:prstGeom>
            </p:spPr>
          </p:pic>
          <p:pic>
            <p:nvPicPr>
              <p:cNvPr id="6" name="Picture 5" descr="Chart&#10;&#10;Description automatically generated with low confidence">
                <a:extLst>
                  <a:ext uri="{FF2B5EF4-FFF2-40B4-BE49-F238E27FC236}">
                    <a16:creationId xmlns:a16="http://schemas.microsoft.com/office/drawing/2014/main" id="{5F525DAE-D5F0-B4EB-B7B1-A89FF1C736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95" t="86035" r="6991" b="4364"/>
              <a:stretch/>
            </p:blipFill>
            <p:spPr>
              <a:xfrm>
                <a:off x="1263716" y="5025411"/>
                <a:ext cx="6924788" cy="795453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9652A-AD34-1065-D30A-D42A5568CC54}"/>
                </a:ext>
              </a:extLst>
            </p:cNvPr>
            <p:cNvSpPr/>
            <p:nvPr/>
          </p:nvSpPr>
          <p:spPr>
            <a:xfrm>
              <a:off x="1411357" y="1958009"/>
              <a:ext cx="685800" cy="536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5B3813-6042-E5EB-C794-510A961F2D8B}"/>
              </a:ext>
            </a:extLst>
          </p:cNvPr>
          <p:cNvSpPr txBox="1"/>
          <p:nvPr/>
        </p:nvSpPr>
        <p:spPr>
          <a:xfrm>
            <a:off x="1550504" y="3269182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 to 95%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9D5C5-5318-58EF-E558-586ACC91FAEE}"/>
              </a:ext>
            </a:extLst>
          </p:cNvPr>
          <p:cNvSpPr txBox="1"/>
          <p:nvPr/>
        </p:nvSpPr>
        <p:spPr>
          <a:xfrm>
            <a:off x="3760302" y="3282435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 to 88%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70B76-9F60-A16B-61E0-96BA18CBFB44}"/>
              </a:ext>
            </a:extLst>
          </p:cNvPr>
          <p:cNvSpPr txBox="1"/>
          <p:nvPr/>
        </p:nvSpPr>
        <p:spPr>
          <a:xfrm>
            <a:off x="6105928" y="3272497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to 83%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2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A314C7-529A-C1C9-5EEB-D7844D748779}"/>
              </a:ext>
            </a:extLst>
          </p:cNvPr>
          <p:cNvSpPr txBox="1"/>
          <p:nvPr/>
        </p:nvSpPr>
        <p:spPr>
          <a:xfrm>
            <a:off x="292569" y="900543"/>
            <a:ext cx="85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 x Resistance - DON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CECC1-6E54-35A7-2EF0-9EB76637F1B1}"/>
              </a:ext>
            </a:extLst>
          </p:cNvPr>
          <p:cNvSpPr txBox="1"/>
          <p:nvPr/>
        </p:nvSpPr>
        <p:spPr>
          <a:xfrm>
            <a:off x="109331" y="5890437"/>
            <a:ext cx="8925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MR = Moderately Resistant, MS = Moderately Susceptible, S = Susceptible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CK: non-treated; I –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, II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Miravis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Ace, III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Prosaro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Pro, IV -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Sphaerex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29EBF-0DCA-D4C1-9CFC-2363FFB7A7A0}"/>
              </a:ext>
            </a:extLst>
          </p:cNvPr>
          <p:cNvGrpSpPr/>
          <p:nvPr/>
        </p:nvGrpSpPr>
        <p:grpSpPr>
          <a:xfrm>
            <a:off x="481694" y="1664635"/>
            <a:ext cx="8234923" cy="4188425"/>
            <a:chOff x="481694" y="1664635"/>
            <a:chExt cx="8234923" cy="4188425"/>
          </a:xfrm>
        </p:grpSpPr>
        <p:pic>
          <p:nvPicPr>
            <p:cNvPr id="2" name="Picture 1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0BB094A6-1BA5-8C94-8984-3900DDDEA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38" r="2026" b="4364"/>
            <a:stretch/>
          </p:blipFill>
          <p:spPr>
            <a:xfrm>
              <a:off x="481694" y="1664635"/>
              <a:ext cx="8234923" cy="4188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C60E37-A192-E83F-ED14-2C707188F7A6}"/>
                </a:ext>
              </a:extLst>
            </p:cNvPr>
            <p:cNvSpPr/>
            <p:nvPr/>
          </p:nvSpPr>
          <p:spPr>
            <a:xfrm>
              <a:off x="1461052" y="1958009"/>
              <a:ext cx="685800" cy="536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CBB4C76-4A43-D609-0A44-ED765F9BCD00}"/>
              </a:ext>
            </a:extLst>
          </p:cNvPr>
          <p:cNvSpPr txBox="1"/>
          <p:nvPr/>
        </p:nvSpPr>
        <p:spPr>
          <a:xfrm>
            <a:off x="1550504" y="3269182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 to 93%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CDF70-CC4B-3AB5-FC3E-E8067D56A8EC}"/>
              </a:ext>
            </a:extLst>
          </p:cNvPr>
          <p:cNvSpPr txBox="1"/>
          <p:nvPr/>
        </p:nvSpPr>
        <p:spPr>
          <a:xfrm>
            <a:off x="3760302" y="3282435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 to 87%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7021D-91E7-D759-329A-A8A77E6F5421}"/>
              </a:ext>
            </a:extLst>
          </p:cNvPr>
          <p:cNvSpPr txBox="1"/>
          <p:nvPr/>
        </p:nvSpPr>
        <p:spPr>
          <a:xfrm>
            <a:off x="6105928" y="3272497"/>
            <a:ext cx="188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 to 74% Reduction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3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EBEE2-701A-2962-65D2-38680230BA4E}"/>
              </a:ext>
            </a:extLst>
          </p:cNvPr>
          <p:cNvSpPr txBox="1"/>
          <p:nvPr/>
        </p:nvSpPr>
        <p:spPr>
          <a:xfrm>
            <a:off x="387625" y="1433115"/>
            <a:ext cx="84582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UFTs,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were of comparable efficacy 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against IND, but both products, as well as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Ace, were slightly more effective than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against DON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Treatments consisting of an anthesis application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followed by a “later” application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Tebuconazole were more effective against IND and DON than an anthesis-only application of any of the tested fungicides.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new fungicide mixtures were quite effective against FHB and DON, with the highest percent control when used in combination with genetic resistance.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applied with Induce, all tested fungicides were rainfast immediately after application under a range of simulated rainfall scenarios.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422C7-75DD-F185-AA1B-3765D6B6207E}"/>
              </a:ext>
            </a:extLst>
          </p:cNvPr>
          <p:cNvSpPr txBox="1"/>
          <p:nvPr/>
        </p:nvSpPr>
        <p:spPr>
          <a:xfrm>
            <a:off x="155864" y="848340"/>
            <a:ext cx="882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Take-home message on Head Scab</a:t>
            </a:r>
          </a:p>
        </p:txBody>
      </p:sp>
    </p:spTree>
    <p:extLst>
      <p:ext uri="{BB962C8B-B14F-4D97-AF65-F5344CB8AC3E}">
        <p14:creationId xmlns:p14="http://schemas.microsoft.com/office/powerpoint/2010/main" val="235257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D3029EB-3868-41EF-8D26-58A534C7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93" y="4379559"/>
            <a:ext cx="2221359" cy="21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96DB6-C368-4770-972C-83A20EB6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4" y="2604056"/>
            <a:ext cx="3782919" cy="134427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FD8B190-1C68-4AB3-A92C-727FFE38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7"/>
          <a:stretch/>
        </p:blipFill>
        <p:spPr bwMode="auto">
          <a:xfrm>
            <a:off x="661170" y="4457076"/>
            <a:ext cx="5635043" cy="16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47966F3-2ABD-4FD1-A0AD-2422D2AA1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Acknowledgments</a:t>
            </a:r>
          </a:p>
        </p:txBody>
      </p:sp>
      <p:pic>
        <p:nvPicPr>
          <p:cNvPr id="1026" name="Picture 2" descr="Ohio Corn &amp; Wheat">
            <a:extLst>
              <a:ext uri="{FF2B5EF4-FFF2-40B4-BE49-F238E27FC236}">
                <a16:creationId xmlns:a16="http://schemas.microsoft.com/office/drawing/2014/main" id="{71939E58-B034-DDF1-A760-53E896B1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05" y="2604056"/>
            <a:ext cx="3584728" cy="13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3752" y="6488744"/>
            <a:ext cx="3715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hlinkClick r:id="rId2"/>
              </a:rPr>
              <a:t>http://cropprotectionnetwork.org</a:t>
            </a:r>
            <a:r>
              <a:rPr lang="en-US" sz="1200" b="1" i="1" dirty="0"/>
              <a:t>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3363" y="783336"/>
            <a:ext cx="528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>
                <a:solidFill>
                  <a:srgbClr val="800000"/>
                </a:solidFill>
                <a:latin typeface="Calibri" pitchFamily="34" charset="0"/>
              </a:rPr>
              <a:t>Additional Information</a:t>
            </a:r>
            <a:endParaRPr lang="en-US" altLang="en-US" sz="40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028" name="Picture 4" descr="Crop Protection Network">
            <a:extLst>
              <a:ext uri="{FF2B5EF4-FFF2-40B4-BE49-F238E27FC236}">
                <a16:creationId xmlns:a16="http://schemas.microsoft.com/office/drawing/2014/main" id="{D76F2B5E-7A1D-40BE-AA79-788E66E2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5667440"/>
            <a:ext cx="3907710" cy="8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80E072E-EAD7-4646-9E74-948F30EB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39" y="1540798"/>
            <a:ext cx="7103522" cy="4073618"/>
          </a:xfrm>
          <a:prstGeom prst="rect">
            <a:avLst/>
          </a:prstGeom>
          <a:ln w="28575">
            <a:solidFill>
              <a:srgbClr val="00006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5EB2B-AD71-1773-24FC-50B679311A3A}"/>
              </a:ext>
            </a:extLst>
          </p:cNvPr>
          <p:cNvSpPr txBox="1"/>
          <p:nvPr/>
        </p:nvSpPr>
        <p:spPr>
          <a:xfrm>
            <a:off x="269748" y="5771311"/>
            <a:ext cx="46360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u="sng" dirty="0">
                <a:solidFill>
                  <a:srgbClr val="C00000"/>
                </a:solidFill>
                <a:effectLst/>
                <a:latin typeface="BuckeyeSans"/>
                <a:hlinkClick r:id="rId5" tooltip="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Agronomic Crops Network</a:t>
            </a:r>
            <a:endParaRPr lang="en-US" sz="2800" b="1" i="0" u="sng" dirty="0">
              <a:solidFill>
                <a:srgbClr val="C00000"/>
              </a:solidFill>
              <a:effectLst/>
              <a:latin typeface="BuckeyeSans"/>
            </a:endParaRPr>
          </a:p>
          <a:p>
            <a:pPr algn="l" fontAlgn="base"/>
            <a:r>
              <a:rPr lang="en-US" b="0" i="0" dirty="0">
                <a:solidFill>
                  <a:srgbClr val="2B2B2B"/>
                </a:solidFill>
                <a:effectLst/>
                <a:latin typeface="BuckeyeSerif"/>
              </a:rPr>
              <a:t>Ohio State University Extension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D479F-AA88-194B-4DB3-B69284F11779}"/>
              </a:ext>
            </a:extLst>
          </p:cNvPr>
          <p:cNvSpPr txBox="1"/>
          <p:nvPr/>
        </p:nvSpPr>
        <p:spPr>
          <a:xfrm>
            <a:off x="298530" y="6497445"/>
            <a:ext cx="4273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6"/>
              </a:rPr>
              <a:t>https://agcrops.osu.edu/newsletter/corn-newsletter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9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821603"/>
            <a:ext cx="8839200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Fusarium head blight (head scab)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" y="142755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Fusarium graminearum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Gibberella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zeae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70F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2" descr="C:\Users\paul.661\Dropbox\The Paul Laboratory 2014_Wanderson\pictures\06-22-14\DSC_0651.jpg">
            <a:extLst>
              <a:ext uri="{FF2B5EF4-FFF2-40B4-BE49-F238E27FC236}">
                <a16:creationId xmlns:a16="http://schemas.microsoft.com/office/drawing/2014/main" id="{425BBDBD-CC2B-4C98-B750-B0501890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" y="1821494"/>
            <a:ext cx="8022390" cy="40843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ul.661\Dropbox\The Paul Laboratory 2014_Wanderson\pictures\06-22-14\09.jpg">
            <a:extLst>
              <a:ext uri="{FF2B5EF4-FFF2-40B4-BE49-F238E27FC236}">
                <a16:creationId xmlns:a16="http://schemas.microsoft.com/office/drawing/2014/main" id="{8DEA8C22-2640-4CE7-AE84-E50FD196A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4193"/>
          <a:stretch/>
        </p:blipFill>
        <p:spPr bwMode="auto">
          <a:xfrm>
            <a:off x="567069" y="1824722"/>
            <a:ext cx="1354385" cy="40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ow of palm trees&#10;&#10;Description automatically generated">
            <a:extLst>
              <a:ext uri="{FF2B5EF4-FFF2-40B4-BE49-F238E27FC236}">
                <a16:creationId xmlns:a16="http://schemas.microsoft.com/office/drawing/2014/main" id="{20054933-2DDB-44D9-A15D-1E0AA5F541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66"/>
          <a:stretch/>
        </p:blipFill>
        <p:spPr>
          <a:xfrm>
            <a:off x="7163893" y="1824722"/>
            <a:ext cx="1407944" cy="4071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E73B90-F5B1-41E6-94F0-57C16917A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01" y="5427343"/>
            <a:ext cx="8022389" cy="14219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Grain yield and quality losses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E0C1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Grain contamination with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mycotoxins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E0C1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Food safety concerns – humans and animals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E0C1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Reduce flour yield and milling and baking quality</a:t>
            </a:r>
          </a:p>
        </p:txBody>
      </p:sp>
    </p:spTree>
    <p:extLst>
      <p:ext uri="{BB962C8B-B14F-4D97-AF65-F5344CB8AC3E}">
        <p14:creationId xmlns:p14="http://schemas.microsoft.com/office/powerpoint/2010/main" val="16838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7247019F-E47A-4F38-B83D-48EBB9B2B566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Miravis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Ave</a:t>
            </a:r>
            <a:endParaRPr kumimoji="0" lang="en-US" sz="2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EFFB8-71E4-4095-A108-F167A58D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87" y="1445340"/>
            <a:ext cx="4545027" cy="5228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020949-BE92-4C1C-BDA3-146EB731D349}"/>
              </a:ext>
            </a:extLst>
          </p:cNvPr>
          <p:cNvSpPr/>
          <p:nvPr/>
        </p:nvSpPr>
        <p:spPr>
          <a:xfrm>
            <a:off x="2541043" y="3911679"/>
            <a:ext cx="3089786" cy="353962"/>
          </a:xfrm>
          <a:prstGeom prst="rect">
            <a:avLst/>
          </a:prstGeom>
          <a:noFill/>
          <a:ln w="57150">
            <a:solidFill>
              <a:srgbClr val="B7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C7C13-F950-4309-8D5A-865D088ADC98}"/>
              </a:ext>
            </a:extLst>
          </p:cNvPr>
          <p:cNvSpPr txBox="1"/>
          <p:nvPr/>
        </p:nvSpPr>
        <p:spPr>
          <a:xfrm>
            <a:off x="2541043" y="4539671"/>
            <a:ext cx="3089786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B70F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SDHI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Pydiflumetofen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- Propiconazole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66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097B5-6D5D-4DC2-85CA-B16C49E7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02" y="1517904"/>
            <a:ext cx="4738274" cy="5201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65B816-3C54-4C6E-AEA0-28FEE1D4CFC0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Prosaro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Pro</a:t>
            </a:r>
            <a:endParaRPr kumimoji="0" lang="en-US" sz="2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EADA2-F7DB-4164-B58B-C18C8D6FBA96}"/>
              </a:ext>
            </a:extLst>
          </p:cNvPr>
          <p:cNvSpPr/>
          <p:nvPr/>
        </p:nvSpPr>
        <p:spPr>
          <a:xfrm>
            <a:off x="5009923" y="4480272"/>
            <a:ext cx="1884653" cy="544803"/>
          </a:xfrm>
          <a:prstGeom prst="rect">
            <a:avLst/>
          </a:prstGeom>
          <a:noFill/>
          <a:ln w="57150">
            <a:solidFill>
              <a:srgbClr val="B7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2676C-BC02-4C37-A3AB-EE75801DB999}"/>
              </a:ext>
            </a:extLst>
          </p:cNvPr>
          <p:cNvSpPr txBox="1"/>
          <p:nvPr/>
        </p:nvSpPr>
        <p:spPr>
          <a:xfrm>
            <a:off x="2156302" y="5056531"/>
            <a:ext cx="4738274" cy="163121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DMI – Prothioconazole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  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DMI – Tebuconazole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SDHI –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Fluopyram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4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C47D5-7F07-47DD-A25E-D09DA026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86" y="1483659"/>
            <a:ext cx="5823628" cy="5255469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A8C2100-9D22-4911-A951-65D969A918AE}"/>
              </a:ext>
            </a:extLst>
          </p:cNvPr>
          <p:cNvSpPr txBox="1">
            <a:spLocks/>
          </p:cNvSpPr>
          <p:nvPr/>
        </p:nvSpPr>
        <p:spPr>
          <a:xfrm>
            <a:off x="718490" y="855549"/>
            <a:ext cx="7707020" cy="608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Sphaerex</a:t>
            </a:r>
            <a:endParaRPr kumimoji="0" lang="en-US" sz="2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79E2-9865-4FFD-84C3-7C4994302F07}"/>
              </a:ext>
            </a:extLst>
          </p:cNvPr>
          <p:cNvSpPr txBox="1"/>
          <p:nvPr/>
        </p:nvSpPr>
        <p:spPr>
          <a:xfrm>
            <a:off x="2256338" y="2300528"/>
            <a:ext cx="4631325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B70F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– Metconazole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             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DMI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Prothioconazole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57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E611A-1D6B-AB0A-F988-73E40139849C}"/>
              </a:ext>
            </a:extLst>
          </p:cNvPr>
          <p:cNvSpPr txBox="1"/>
          <p:nvPr/>
        </p:nvSpPr>
        <p:spPr>
          <a:xfrm>
            <a:off x="546651" y="2703439"/>
            <a:ext cx="8150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Fungicide-Only Programs: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Products vs Industry Standards</a:t>
            </a:r>
          </a:p>
        </p:txBody>
      </p:sp>
    </p:spTree>
    <p:extLst>
      <p:ext uri="{BB962C8B-B14F-4D97-AF65-F5344CB8AC3E}">
        <p14:creationId xmlns:p14="http://schemas.microsoft.com/office/powerpoint/2010/main" val="4202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AE10E2-C090-DD4D-8E39-CCA83D1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70" y="872018"/>
            <a:ext cx="8232860" cy="725873"/>
          </a:xfrm>
        </p:spPr>
        <p:txBody>
          <a:bodyPr>
            <a:normAutofit/>
          </a:bodyPr>
          <a:lstStyle/>
          <a:p>
            <a:r>
              <a:rPr lang="en-US" sz="4000" b="1" dirty="0"/>
              <a:t>Fungicide Programs</a:t>
            </a:r>
            <a:endParaRPr lang="en-US" sz="2900" b="1" i="1" dirty="0"/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ED08CA7F-4832-4FBD-A349-2B59AFC0D1CA}"/>
              </a:ext>
            </a:extLst>
          </p:cNvPr>
          <p:cNvGraphicFramePr>
            <a:graphicFrameLocks noGrp="1"/>
          </p:cNvGraphicFramePr>
          <p:nvPr/>
        </p:nvGraphicFramePr>
        <p:xfrm>
          <a:off x="80962" y="1766777"/>
          <a:ext cx="8982077" cy="404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60">
                  <a:extLst>
                    <a:ext uri="{9D8B030D-6E8A-4147-A177-3AD203B41FA5}">
                      <a16:colId xmlns:a16="http://schemas.microsoft.com/office/drawing/2014/main" val="3180820937"/>
                    </a:ext>
                  </a:extLst>
                </a:gridCol>
                <a:gridCol w="3319539">
                  <a:extLst>
                    <a:ext uri="{9D8B030D-6E8A-4147-A177-3AD203B41FA5}">
                      <a16:colId xmlns:a16="http://schemas.microsoft.com/office/drawing/2014/main" val="2249043735"/>
                    </a:ext>
                  </a:extLst>
                </a:gridCol>
                <a:gridCol w="1273763">
                  <a:extLst>
                    <a:ext uri="{9D8B030D-6E8A-4147-A177-3AD203B41FA5}">
                      <a16:colId xmlns:a16="http://schemas.microsoft.com/office/drawing/2014/main" val="3263331754"/>
                    </a:ext>
                  </a:extLst>
                </a:gridCol>
                <a:gridCol w="3113315">
                  <a:extLst>
                    <a:ext uri="{9D8B030D-6E8A-4147-A177-3AD203B41FA5}">
                      <a16:colId xmlns:a16="http://schemas.microsoft.com/office/drawing/2014/main" val="992157213"/>
                    </a:ext>
                  </a:extLst>
                </a:gridCol>
              </a:tblGrid>
              <a:tr h="375035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Program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oz/A)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05187"/>
                  </a:ext>
                </a:extLst>
              </a:tr>
              <a:tr h="375035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43307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Nontreated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26587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 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7775771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Caramba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3855434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956629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796402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Sphaerex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1505838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Prosaro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13.7/10.3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4528906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Sphaerex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13.7/7.3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0695787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</a:p>
                  </a:txBody>
                  <a:tcPr marR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Miravis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fb Tebuconazole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13.7/4</a:t>
                      </a:r>
                    </a:p>
                  </a:txBody>
                  <a:tcPr marL="0" marR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Feekes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10.5.1/4-6 DAA</a:t>
                      </a:r>
                    </a:p>
                  </a:txBody>
                  <a:tcPr marL="0" marR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829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6563B7F-2F78-4C73-9E42-2C6B45AD7E15}"/>
              </a:ext>
            </a:extLst>
          </p:cNvPr>
          <p:cNvSpPr txBox="1"/>
          <p:nvPr/>
        </p:nvSpPr>
        <p:spPr>
          <a:xfrm>
            <a:off x="0" y="5844833"/>
            <a:ext cx="463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DAA = days after anthesis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Feekes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10.5.1)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45BE4-EA0B-478F-9567-95A99D168D11}"/>
              </a:ext>
            </a:extLst>
          </p:cNvPr>
          <p:cNvSpPr txBox="1"/>
          <p:nvPr/>
        </p:nvSpPr>
        <p:spPr>
          <a:xfrm>
            <a:off x="4616" y="6209669"/>
            <a:ext cx="7827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treatments applied with a non-ionic surfactant @ 0.125% V/V</a:t>
            </a:r>
          </a:p>
        </p:txBody>
      </p:sp>
    </p:spTree>
    <p:extLst>
      <p:ext uri="{BB962C8B-B14F-4D97-AF65-F5344CB8AC3E}">
        <p14:creationId xmlns:p14="http://schemas.microsoft.com/office/powerpoint/2010/main" val="142750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482B1D-91D1-220D-6F19-FEA528D13515}"/>
              </a:ext>
            </a:extLst>
          </p:cNvPr>
          <p:cNvSpPr txBox="1"/>
          <p:nvPr/>
        </p:nvSpPr>
        <p:spPr>
          <a:xfrm>
            <a:off x="234156" y="5510668"/>
            <a:ext cx="8725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treatment programs: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non-treated check (CK), or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(I), Caramba (II),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(III),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(IV),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(V) at anthesis,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(VI),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(VII), or Tebuconazole (VIII) at 4-6 days after anthesis.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5728C-1898-5B6E-14C7-F6E60D292EB8}"/>
              </a:ext>
            </a:extLst>
          </p:cNvPr>
          <p:cNvSpPr txBox="1"/>
          <p:nvPr/>
        </p:nvSpPr>
        <p:spPr>
          <a:xfrm>
            <a:off x="1717964" y="988291"/>
            <a:ext cx="62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Scab (FHB)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542734-9820-679C-644B-18DB715EC8B3}"/>
              </a:ext>
            </a:extLst>
          </p:cNvPr>
          <p:cNvGrpSpPr/>
          <p:nvPr/>
        </p:nvGrpSpPr>
        <p:grpSpPr>
          <a:xfrm>
            <a:off x="587888" y="1626662"/>
            <a:ext cx="7928347" cy="3862886"/>
            <a:chOff x="587888" y="1626662"/>
            <a:chExt cx="7928347" cy="3862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69A2CA-37C9-7E95-34E9-76C9203248D9}"/>
                </a:ext>
              </a:extLst>
            </p:cNvPr>
            <p:cNvGrpSpPr/>
            <p:nvPr/>
          </p:nvGrpSpPr>
          <p:grpSpPr>
            <a:xfrm>
              <a:off x="587888" y="1626662"/>
              <a:ext cx="7928347" cy="3862886"/>
              <a:chOff x="772615" y="2217784"/>
              <a:chExt cx="7928347" cy="3862886"/>
            </a:xfrm>
          </p:grpSpPr>
          <p:pic>
            <p:nvPicPr>
              <p:cNvPr id="6" name="Picture 5" descr="Chart, bar chart&#10;&#10;Description automatically generated">
                <a:extLst>
                  <a:ext uri="{FF2B5EF4-FFF2-40B4-BE49-F238E27FC236}">
                    <a16:creationId xmlns:a16="http://schemas.microsoft.com/office/drawing/2014/main" id="{6338782D-AFED-8478-7DBA-2EB5412F6B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00" r="2204"/>
              <a:stretch/>
            </p:blipFill>
            <p:spPr>
              <a:xfrm>
                <a:off x="800318" y="5394042"/>
                <a:ext cx="7900644" cy="686628"/>
              </a:xfrm>
              <a:prstGeom prst="rect">
                <a:avLst/>
              </a:prstGeom>
            </p:spPr>
          </p:pic>
          <p:pic>
            <p:nvPicPr>
              <p:cNvPr id="9" name="Picture 8" descr="Chart, bar chart&#10;&#10;Description automatically generated">
                <a:extLst>
                  <a:ext uri="{FF2B5EF4-FFF2-40B4-BE49-F238E27FC236}">
                    <a16:creationId xmlns:a16="http://schemas.microsoft.com/office/drawing/2014/main" id="{9D9BF53F-2E7A-50C3-FAC0-D888E8836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13" r="2204" b="53881"/>
              <a:stretch/>
            </p:blipFill>
            <p:spPr>
              <a:xfrm>
                <a:off x="772615" y="2217784"/>
                <a:ext cx="7916980" cy="3167016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855527-64DB-A1BE-65A0-CBC1B9BD08C0}"/>
                </a:ext>
              </a:extLst>
            </p:cNvPr>
            <p:cNvSpPr/>
            <p:nvPr/>
          </p:nvSpPr>
          <p:spPr>
            <a:xfrm>
              <a:off x="1639956" y="1818859"/>
              <a:ext cx="1262270" cy="400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8072D5-D844-8F06-7177-2B1DFE1FCFCB}"/>
              </a:ext>
            </a:extLst>
          </p:cNvPr>
          <p:cNvSpPr txBox="1"/>
          <p:nvPr/>
        </p:nvSpPr>
        <p:spPr>
          <a:xfrm>
            <a:off x="2251213" y="2230542"/>
            <a:ext cx="4641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to 95%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Scab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7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482B1D-91D1-220D-6F19-FEA528D13515}"/>
              </a:ext>
            </a:extLst>
          </p:cNvPr>
          <p:cNvSpPr txBox="1"/>
          <p:nvPr/>
        </p:nvSpPr>
        <p:spPr>
          <a:xfrm>
            <a:off x="452581" y="5571021"/>
            <a:ext cx="8238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86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Fungicide treatment programs: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non-treated check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Caramba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anthesis,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Miravis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 at anthesis followed by an application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Sphaerex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or Tebuconazole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at 4-6 days after anthesis.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A733F-E2A7-9BED-F6C0-6BB766F127BA}"/>
              </a:ext>
            </a:extLst>
          </p:cNvPr>
          <p:cNvSpPr txBox="1"/>
          <p:nvPr/>
        </p:nvSpPr>
        <p:spPr>
          <a:xfrm>
            <a:off x="1717964" y="988291"/>
            <a:ext cx="625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Vomitoxin (DON)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8DC5D8-0158-D723-A3D2-6B3E4E12E61C}"/>
              </a:ext>
            </a:extLst>
          </p:cNvPr>
          <p:cNvGrpSpPr/>
          <p:nvPr/>
        </p:nvGrpSpPr>
        <p:grpSpPr>
          <a:xfrm>
            <a:off x="776286" y="1816071"/>
            <a:ext cx="7591429" cy="3725744"/>
            <a:chOff x="776286" y="1816071"/>
            <a:chExt cx="7591429" cy="3725744"/>
          </a:xfrm>
        </p:grpSpPr>
        <p:pic>
          <p:nvPicPr>
            <p:cNvPr id="6" name="Picture 5" descr="Chart, bar chart&#10;&#10;Description automatically generated">
              <a:extLst>
                <a:ext uri="{FF2B5EF4-FFF2-40B4-BE49-F238E27FC236}">
                  <a16:creationId xmlns:a16="http://schemas.microsoft.com/office/drawing/2014/main" id="{6338782D-AFED-8478-7DBA-2EB5412F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2" r="2204" b="1"/>
            <a:stretch/>
          </p:blipFill>
          <p:spPr>
            <a:xfrm>
              <a:off x="776286" y="1816071"/>
              <a:ext cx="7591429" cy="372574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31D224-A9B0-19C5-4F15-C1AFDCDF7521}"/>
                </a:ext>
              </a:extLst>
            </p:cNvPr>
            <p:cNvSpPr/>
            <p:nvPr/>
          </p:nvSpPr>
          <p:spPr>
            <a:xfrm>
              <a:off x="1967948" y="2067335"/>
              <a:ext cx="1262270" cy="400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1781B6-1528-BBEB-EE69-1855C692AE23}"/>
              </a:ext>
            </a:extLst>
          </p:cNvPr>
          <p:cNvSpPr txBox="1"/>
          <p:nvPr/>
        </p:nvSpPr>
        <p:spPr>
          <a:xfrm>
            <a:off x="2251212" y="2557997"/>
            <a:ext cx="4641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to 85%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DON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136223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N Powerpoint Template 2021" id="{05012FC0-E0CB-8040-9D14-7FBADB90D9B0}" vid="{2D87FABA-2FB6-784A-A4D4-866191BDEAF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11025</TotalTime>
  <Words>935</Words>
  <Application>Microsoft Office PowerPoint</Application>
  <PresentationFormat>On-screen Show (4:3)</PresentationFormat>
  <Paragraphs>136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BuckeyeSans</vt:lpstr>
      <vt:lpstr>BuckeyeSerif</vt:lpstr>
      <vt:lpstr>Calibri</vt:lpstr>
      <vt:lpstr>Helvetica</vt:lpstr>
      <vt:lpstr>Wingdings</vt:lpstr>
      <vt:lpstr>2_Title Slide</vt:lpstr>
      <vt:lpstr>3_Title Slide</vt:lpstr>
      <vt:lpstr>4_Title Slide</vt:lpstr>
      <vt:lpstr>5_Title Slide</vt:lpstr>
      <vt:lpstr>Content Slide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Fungicide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Paul, Pierce</cp:lastModifiedBy>
  <cp:revision>336</cp:revision>
  <cp:lastPrinted>2022-12-08T11:51:48Z</cp:lastPrinted>
  <dcterms:created xsi:type="dcterms:W3CDTF">2013-05-24T18:55:25Z</dcterms:created>
  <dcterms:modified xsi:type="dcterms:W3CDTF">2023-03-08T16:35:42Z</dcterms:modified>
</cp:coreProperties>
</file>