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78" r:id="rId2"/>
    <p:sldMasterId id="2147483780" r:id="rId3"/>
    <p:sldMasterId id="2147483782" r:id="rId4"/>
    <p:sldMasterId id="2147483751" r:id="rId5"/>
    <p:sldMasterId id="2147483802" r:id="rId6"/>
  </p:sldMasterIdLst>
  <p:notesMasterIdLst>
    <p:notesMasterId r:id="rId27"/>
  </p:notesMasterIdLst>
  <p:handoutMasterIdLst>
    <p:handoutMasterId r:id="rId28"/>
  </p:handoutMasterIdLst>
  <p:sldIdLst>
    <p:sldId id="604" r:id="rId7"/>
    <p:sldId id="309" r:id="rId8"/>
    <p:sldId id="659" r:id="rId9"/>
    <p:sldId id="664" r:id="rId10"/>
    <p:sldId id="663" r:id="rId11"/>
    <p:sldId id="641" r:id="rId12"/>
    <p:sldId id="835" r:id="rId13"/>
    <p:sldId id="619" r:id="rId14"/>
    <p:sldId id="818" r:id="rId15"/>
    <p:sldId id="819" r:id="rId16"/>
    <p:sldId id="636" r:id="rId17"/>
    <p:sldId id="635" r:id="rId18"/>
    <p:sldId id="642" r:id="rId19"/>
    <p:sldId id="831" r:id="rId20"/>
    <p:sldId id="834" r:id="rId21"/>
    <p:sldId id="637" r:id="rId22"/>
    <p:sldId id="638" r:id="rId23"/>
    <p:sldId id="646" r:id="rId24"/>
    <p:sldId id="822" r:id="rId25"/>
    <p:sldId id="828" r:id="rId2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2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0000FF"/>
    <a:srgbClr val="000000"/>
    <a:srgbClr val="30F030"/>
    <a:srgbClr val="33CC33"/>
    <a:srgbClr val="B70F20"/>
    <a:srgbClr val="BF152F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14AFA-D47E-4C3C-B0F1-B5132B93A15E}" v="2" dt="2023-03-30T10:18:30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63" autoAdjust="0"/>
    <p:restoredTop sz="94660"/>
  </p:normalViewPr>
  <p:slideViewPr>
    <p:cSldViewPr snapToGrid="0">
      <p:cViewPr>
        <p:scale>
          <a:sx n="60" d="100"/>
          <a:sy n="60" d="100"/>
        </p:scale>
        <p:origin x="5238" y="1998"/>
      </p:cViewPr>
      <p:guideLst>
        <p:guide orient="horz" pos="1142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5B6E0F-1DB3-5A43-B8F9-5E1E696749DF}" type="datetimeFigureOut"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61BC211-ACBD-CB48-B939-364088D2CD6D}" type="datetimeFigureOut"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PLNPATH5685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4D311-73F7-5D42-B843-E8305C730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33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Two-treatment programs resulted in the lowest levels of Scab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4D311-73F7-5D42-B843-E8305C730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Two-treatment programs resulted in the lowest levels of 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4D311-73F7-5D42-B843-E8305C730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02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Performance of New products and two-treatments programs compared to </a:t>
            </a:r>
            <a:r>
              <a:rPr lang="en-US" err="1"/>
              <a:t>Prosaro</a:t>
            </a:r>
            <a:r>
              <a:rPr lang="en-US"/>
              <a:t> at anthesis:</a:t>
            </a:r>
          </a:p>
          <a:p>
            <a:r>
              <a:rPr lang="en-US"/>
              <a:t>Bars above the 0-reference line show programs that are x% better than </a:t>
            </a:r>
            <a:r>
              <a:rPr lang="en-US" err="1"/>
              <a:t>Prosaro</a:t>
            </a:r>
            <a:r>
              <a:rPr lang="en-US"/>
              <a:t> at reducing head scab (FHB)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4D311-73F7-5D42-B843-E8305C730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47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Performance of New products and two-treatments programs compared to </a:t>
            </a:r>
            <a:r>
              <a:rPr lang="en-US" err="1"/>
              <a:t>Prosaro</a:t>
            </a:r>
            <a:r>
              <a:rPr lang="en-US"/>
              <a:t> at anthesis:</a:t>
            </a:r>
          </a:p>
          <a:p>
            <a:r>
              <a:rPr lang="en-US"/>
              <a:t>Bars above the 0-reference line show programs that are x% better than </a:t>
            </a:r>
            <a:r>
              <a:rPr lang="en-US" err="1"/>
              <a:t>Prosaro</a:t>
            </a:r>
            <a:r>
              <a:rPr lang="en-US"/>
              <a:t> at reducing vomitoxin (DON)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4D311-73F7-5D42-B843-E8305C730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201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Integrated management programs: - percent reduction estimated relative to S_CK (the susceptible untreated check)</a:t>
            </a:r>
          </a:p>
          <a:p>
            <a:r>
              <a:rPr lang="en-US"/>
              <a:t>All fungicides performed equally well at reducing scab on MR and MS varieties</a:t>
            </a:r>
          </a:p>
          <a:p>
            <a:r>
              <a:rPr lang="en-US"/>
              <a:t>Lowest levels of disease when fungicide treatments were combined with moderate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4D311-73F7-5D42-B843-E8305C730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25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Integrated management programs: percent reduction estimated relative to S_CK (the susceptible untreated check)</a:t>
            </a:r>
          </a:p>
          <a:p>
            <a:r>
              <a:rPr lang="en-US"/>
              <a:t>All fungicides performed similarly at reducing DON within a given variety resistance class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Lowest levels of disease when fungicide treatments were combined with moderate resistance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4D311-73F7-5D42-B843-E8305C730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58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Full slide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/>
              <a:t>½ slide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TOPIC TITLE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chart/graph/table</a:t>
            </a:r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4D720-34F9-41AA-80BA-4E228813389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F6A60-5F12-40EB-AC77-92042984E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09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0EF7-73FD-4C30-907A-4A1BCED41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95A9-4472-41D4-9DD8-C3F3C2CBC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9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E56AA-FA3C-264D-A9BD-19097190BE8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350676-3371-4248-A62F-1FFC411E442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23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F40B-AB0D-2F4A-BD27-B733CE49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C7F78-5B39-6340-8A1E-C784B3454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BA084-6A2E-324F-B779-AF5DF6FA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C48B-42E5-E847-BD82-1350CA49665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4DB12-E882-EE4B-90D8-93DD7D18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4669-6A77-9845-A7EF-DC551550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C50C-FC7F-B449-90D4-A17C2190FB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67C18-504A-48A3-925C-3947139C47E4}"/>
              </a:ext>
            </a:extLst>
          </p:cNvPr>
          <p:cNvGrpSpPr/>
          <p:nvPr userDrawn="1"/>
        </p:nvGrpSpPr>
        <p:grpSpPr>
          <a:xfrm>
            <a:off x="0" y="5831840"/>
            <a:ext cx="9144000" cy="1026160"/>
            <a:chOff x="0" y="5831840"/>
            <a:chExt cx="12192000" cy="1026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34F18C-E0A7-4BD6-B1DC-3BA04180DF7D}"/>
                </a:ext>
              </a:extLst>
            </p:cNvPr>
            <p:cNvSpPr/>
            <p:nvPr userDrawn="1"/>
          </p:nvSpPr>
          <p:spPr>
            <a:xfrm>
              <a:off x="0" y="5831840"/>
              <a:ext cx="12192000" cy="1026160"/>
            </a:xfrm>
            <a:prstGeom prst="rect">
              <a:avLst/>
            </a:prstGeom>
            <a:solidFill>
              <a:srgbClr val="09662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42D204-1398-433F-AE9C-CEB638374E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900160" y="5925164"/>
              <a:ext cx="3190240" cy="8222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2FB66E-FA28-43BB-AD6E-732CF529281E}"/>
                </a:ext>
              </a:extLst>
            </p:cNvPr>
            <p:cNvSpPr txBox="1"/>
            <p:nvPr userDrawn="1"/>
          </p:nvSpPr>
          <p:spPr>
            <a:xfrm>
              <a:off x="243840" y="6166404"/>
              <a:ext cx="320711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baseline="0" err="1">
                  <a:solidFill>
                    <a:srgbClr val="A6C338"/>
                  </a:solidFill>
                </a:rPr>
                <a:t>CropProtectionNetwork.org</a:t>
              </a:r>
              <a:endParaRPr lang="en-US" sz="1500" b="1" baseline="0">
                <a:solidFill>
                  <a:srgbClr val="A6C33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48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273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185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22152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51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BIG WORD BIG PHRASE</a:t>
            </a:r>
            <a:br>
              <a:rPr lang="en-US"/>
            </a:br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BIG WORD</a:t>
            </a:r>
          </a:p>
          <a:p>
            <a:pPr lvl="0"/>
            <a:r>
              <a:rPr lang="en-US"/>
              <a:t>BIG PHRASE</a:t>
            </a:r>
            <a:br>
              <a:rPr lang="en-US"/>
            </a:br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54365"/>
            <a:ext cx="9144000" cy="468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rgbClr val="B70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/>
              <a:t>OHIO AGRICULTURAL RESEARCH AND DEVELOPMENT CENTER</a:t>
            </a:r>
          </a:p>
        </p:txBody>
      </p:sp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rgbClr val="B70F20"/>
          </a:solidFill>
          <a:ln>
            <a:noFill/>
          </a:ln>
          <a:effectLst>
            <a:outerShdw blurRad="635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/>
              <a:t>OHIO AGRICULTURAL RESEARCH AND DEVELOPMENT CENTER</a:t>
            </a:r>
          </a:p>
        </p:txBody>
      </p:sp>
    </p:spTree>
    <p:extLst>
      <p:ext uri="{BB962C8B-B14F-4D97-AF65-F5344CB8AC3E}">
        <p14:creationId xmlns:p14="http://schemas.microsoft.com/office/powerpoint/2010/main" val="210913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B70F20"/>
                </a:solidFill>
              </a:rPr>
              <a:t>OHIO AGRICULTURAL RESEARCH AND DEVELOPMENT CENTER</a:t>
            </a:r>
          </a:p>
        </p:txBody>
      </p:sp>
    </p:spTree>
    <p:extLst>
      <p:ext uri="{BB962C8B-B14F-4D97-AF65-F5344CB8AC3E}">
        <p14:creationId xmlns:p14="http://schemas.microsoft.com/office/powerpoint/2010/main" val="339177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rgbClr val="B70F20"/>
          </a:solidFill>
          <a:ln>
            <a:noFill/>
          </a:ln>
          <a:effectLst>
            <a:outerShdw blurRad="635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/>
              <a:t>OHIO AGRICULTURAL RESEARCH AND DEVELOPMENT CENTER</a:t>
            </a:r>
          </a:p>
        </p:txBody>
      </p:sp>
    </p:spTree>
    <p:extLst>
      <p:ext uri="{BB962C8B-B14F-4D97-AF65-F5344CB8AC3E}">
        <p14:creationId xmlns:p14="http://schemas.microsoft.com/office/powerpoint/2010/main" val="19477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/>
              <a:pPr/>
              <a:t>‹#›</a:t>
            </a:fld>
            <a:endParaRPr lang="en-US" sz="1600"/>
          </a:p>
        </p:txBody>
      </p:sp>
      <p:sp>
        <p:nvSpPr>
          <p:cNvPr id="10" name="Content Placeholder 1"/>
          <p:cNvSpPr>
            <a:spLocks noGrp="1"/>
          </p:cNvSpPr>
          <p:nvPr/>
        </p:nvSpPr>
        <p:spPr>
          <a:xfrm>
            <a:off x="729051" y="12911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rgbClr val="B70F20"/>
          </a:solidFill>
          <a:ln>
            <a:noFill/>
          </a:ln>
          <a:effectLst>
            <a:outerShdw blurRad="635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/>
              <a:t>OHIO AGRICULTURAL RESEARCH AND DEVELOPMENT CENTER</a:t>
            </a:r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84" r:id="rId2"/>
    <p:sldLayoutId id="2147483754" r:id="rId3"/>
    <p:sldLayoutId id="2147483769" r:id="rId4"/>
    <p:sldLayoutId id="2147483767" r:id="rId5"/>
    <p:sldLayoutId id="2147483758" r:id="rId6"/>
    <p:sldLayoutId id="2147483768" r:id="rId7"/>
    <p:sldLayoutId id="2147483763" r:id="rId8"/>
    <p:sldLayoutId id="2147483797" r:id="rId9"/>
    <p:sldLayoutId id="2147483804" r:id="rId10"/>
    <p:sldLayoutId id="214748380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F5A0B-ABFE-C047-A194-9F3FF6D3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13" y="950483"/>
            <a:ext cx="6708174" cy="87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E0640-5CCB-AB43-886A-D0EA3D84E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BC48B-42E5-E847-BD82-1350CA49665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6D82-040B-ED46-8E3F-6E5A46D7D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D7AD0-DFC9-9945-A4E1-FEC6CC87A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9C50C-FC7F-B449-90D4-A17C2190FB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923E14-5D0B-40FF-97EA-88782AD9AB96}"/>
              </a:ext>
            </a:extLst>
          </p:cNvPr>
          <p:cNvGrpSpPr/>
          <p:nvPr userDrawn="1"/>
        </p:nvGrpSpPr>
        <p:grpSpPr>
          <a:xfrm>
            <a:off x="0" y="5831840"/>
            <a:ext cx="9144000" cy="1026160"/>
            <a:chOff x="0" y="5831840"/>
            <a:chExt cx="12192000" cy="1026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B1AB17-FF5E-47FB-B905-76FDE3393A14}"/>
                </a:ext>
              </a:extLst>
            </p:cNvPr>
            <p:cNvSpPr/>
            <p:nvPr userDrawn="1"/>
          </p:nvSpPr>
          <p:spPr>
            <a:xfrm>
              <a:off x="0" y="5831840"/>
              <a:ext cx="12192000" cy="1026160"/>
            </a:xfrm>
            <a:prstGeom prst="rect">
              <a:avLst/>
            </a:prstGeom>
            <a:solidFill>
              <a:srgbClr val="09662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3CCE54-B7C2-44DD-82EE-5143678E37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00160" y="5925164"/>
              <a:ext cx="3190240" cy="8222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57D762-337F-42CF-BE56-C23A189D25E1}"/>
                </a:ext>
              </a:extLst>
            </p:cNvPr>
            <p:cNvSpPr txBox="1"/>
            <p:nvPr userDrawn="1"/>
          </p:nvSpPr>
          <p:spPr>
            <a:xfrm>
              <a:off x="243840" y="6166404"/>
              <a:ext cx="320711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baseline="0" err="1">
                  <a:solidFill>
                    <a:srgbClr val="A6C338"/>
                  </a:solidFill>
                </a:rPr>
                <a:t>CropProtectionNetwork.org</a:t>
              </a:r>
              <a:endParaRPr lang="en-US" sz="1500" b="1" baseline="0">
                <a:solidFill>
                  <a:srgbClr val="A6C33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39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6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ropprotectionnetwork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gcrops.osu.edu/newsletter/corn-newsletter" TargetMode="External"/><Relationship Id="rId5" Type="http://schemas.openxmlformats.org/officeDocument/2006/relationships/hyperlink" Target="https://agcrops.osu.edu/" TargetMode="Externa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SU-FAES-Horiz-RGBH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5982670"/>
            <a:ext cx="3071091" cy="6187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DEAFDD-3D55-4476-9901-AE7EC1A0D79B}"/>
              </a:ext>
            </a:extLst>
          </p:cNvPr>
          <p:cNvSpPr/>
          <p:nvPr/>
        </p:nvSpPr>
        <p:spPr>
          <a:xfrm>
            <a:off x="135803" y="865016"/>
            <a:ext cx="8872395" cy="405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of FHB and DON in Wheat: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2022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C8038B-93BA-425D-ACC6-A8F740EA7F4C}"/>
              </a:ext>
            </a:extLst>
          </p:cNvPr>
          <p:cNvSpPr txBox="1"/>
          <p:nvPr/>
        </p:nvSpPr>
        <p:spPr>
          <a:xfrm>
            <a:off x="3529583" y="5620619"/>
            <a:ext cx="55504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Drs. Pierce A. Paul and Wanderson Bucker Moraes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Ohio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2254293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8D6C2BD0-2168-E44A-17EC-F7A22AF12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98" y="1802096"/>
            <a:ext cx="7589520" cy="3746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482B1D-91D1-220D-6F19-FEA528D13515}"/>
              </a:ext>
            </a:extLst>
          </p:cNvPr>
          <p:cNvSpPr txBox="1"/>
          <p:nvPr/>
        </p:nvSpPr>
        <p:spPr>
          <a:xfrm>
            <a:off x="452581" y="5571021"/>
            <a:ext cx="82388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86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Fungicide treatment programs: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non-treated check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an application of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Caramba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at anthesis, or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at anthesis followed by an application of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Tebuconazole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at 4-6 days after anthesis.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1A733F-E2A7-9BED-F6C0-6BB766F127BA}"/>
              </a:ext>
            </a:extLst>
          </p:cNvPr>
          <p:cNvSpPr txBox="1"/>
          <p:nvPr/>
        </p:nvSpPr>
        <p:spPr>
          <a:xfrm>
            <a:off x="1717964" y="988291"/>
            <a:ext cx="625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Vomitoxin (DON)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781B6-1528-BBEB-EE69-1855C692AE23}"/>
              </a:ext>
            </a:extLst>
          </p:cNvPr>
          <p:cNvSpPr txBox="1"/>
          <p:nvPr/>
        </p:nvSpPr>
        <p:spPr>
          <a:xfrm>
            <a:off x="2980601" y="2105091"/>
            <a:ext cx="32716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 to 75%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 in DON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13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D601DA-40E6-913A-1E24-64D999AFEE39}"/>
              </a:ext>
            </a:extLst>
          </p:cNvPr>
          <p:cNvSpPr txBox="1"/>
          <p:nvPr/>
        </p:nvSpPr>
        <p:spPr>
          <a:xfrm>
            <a:off x="292569" y="900543"/>
            <a:ext cx="85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Efficacy Compared to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Prosaro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FHB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665E8-0097-FF4E-7EDA-68C85101A783}"/>
              </a:ext>
            </a:extLst>
          </p:cNvPr>
          <p:cNvSpPr txBox="1"/>
          <p:nvPr/>
        </p:nvSpPr>
        <p:spPr>
          <a:xfrm>
            <a:off x="234156" y="5833939"/>
            <a:ext cx="87251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86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Fungicide programs: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Caramba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at anthesis, or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at anthesis followed by an application of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Tebuconazole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at 4-6 days after anthesis.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4F5BD7-73AF-5D44-48E0-B796FED321F0}"/>
              </a:ext>
            </a:extLst>
          </p:cNvPr>
          <p:cNvSpPr/>
          <p:nvPr/>
        </p:nvSpPr>
        <p:spPr>
          <a:xfrm>
            <a:off x="2119174" y="2134900"/>
            <a:ext cx="1262270" cy="400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91C51549-F06D-49BB-C527-0C305ACCD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62" y="1623463"/>
            <a:ext cx="703322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8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A37B7A-FA19-E393-927C-ED22AFD77907}"/>
              </a:ext>
            </a:extLst>
          </p:cNvPr>
          <p:cNvSpPr txBox="1"/>
          <p:nvPr/>
        </p:nvSpPr>
        <p:spPr>
          <a:xfrm>
            <a:off x="234156" y="5833939"/>
            <a:ext cx="87251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86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Fungicide programs: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Caramba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at anthesis, or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at anthesis followed by an application of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Tebuconazole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at 4-6 days after anthesis.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A48D4-CB1F-5D05-18C9-9C4EAC99816E}"/>
              </a:ext>
            </a:extLst>
          </p:cNvPr>
          <p:cNvSpPr txBox="1"/>
          <p:nvPr/>
        </p:nvSpPr>
        <p:spPr>
          <a:xfrm>
            <a:off x="292569" y="900543"/>
            <a:ext cx="85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Efficacy Compared to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Prosaro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DON </a:t>
            </a:r>
          </a:p>
        </p:txBody>
      </p:sp>
      <p:pic>
        <p:nvPicPr>
          <p:cNvPr id="3" name="Picture 2" descr="Chart, bar chart, histogram&#10;&#10;Description automatically generated">
            <a:extLst>
              <a:ext uri="{FF2B5EF4-FFF2-40B4-BE49-F238E27FC236}">
                <a16:creationId xmlns:a16="http://schemas.microsoft.com/office/drawing/2014/main" id="{A6AFA942-10E7-D4F1-DB38-8FBB4F536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07" y="1597612"/>
            <a:ext cx="7019132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4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AE611A-1D6B-AB0A-F988-73E40139849C}"/>
              </a:ext>
            </a:extLst>
          </p:cNvPr>
          <p:cNvSpPr txBox="1"/>
          <p:nvPr/>
        </p:nvSpPr>
        <p:spPr>
          <a:xfrm>
            <a:off x="546651" y="2703439"/>
            <a:ext cx="8150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 Management: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Fungicide + Variety Resistance</a:t>
            </a:r>
          </a:p>
        </p:txBody>
      </p:sp>
    </p:spTree>
    <p:extLst>
      <p:ext uri="{BB962C8B-B14F-4D97-AF65-F5344CB8AC3E}">
        <p14:creationId xmlns:p14="http://schemas.microsoft.com/office/powerpoint/2010/main" val="163721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BBB0B-56FF-2883-22E9-6AEA4CA986B8}"/>
              </a:ext>
            </a:extLst>
          </p:cNvPr>
          <p:cNvSpPr txBox="1"/>
          <p:nvPr/>
        </p:nvSpPr>
        <p:spPr>
          <a:xfrm>
            <a:off x="387625" y="1099286"/>
            <a:ext cx="845820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 experiments were conducted in 18 US wheat-growing states in 2022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3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IND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was obtained from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 environments and DON grain contamination data from 20 environments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 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ranged from 0 to 71% across the 22 environments and among management combinations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3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DON contamination of grain ranged from 0 to 35 ppm across the 20 environments and among management combinations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4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AE10E2-C090-DD4D-8E39-CCA83D1D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70" y="872018"/>
            <a:ext cx="8232860" cy="72587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Integrated Management Programs</a:t>
            </a:r>
            <a:endParaRPr lang="en-US" sz="2900" b="1" i="1" dirty="0"/>
          </a:p>
        </p:txBody>
      </p:sp>
      <p:graphicFrame>
        <p:nvGraphicFramePr>
          <p:cNvPr id="26" name="Table 10">
            <a:extLst>
              <a:ext uri="{FF2B5EF4-FFF2-40B4-BE49-F238E27FC236}">
                <a16:creationId xmlns:a16="http://schemas.microsoft.com/office/drawing/2014/main" id="{ED08CA7F-4832-4FBD-A349-2B59AFC0D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740355"/>
              </p:ext>
            </p:extLst>
          </p:nvPr>
        </p:nvGraphicFramePr>
        <p:xfrm>
          <a:off x="80962" y="2327590"/>
          <a:ext cx="8982077" cy="2582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460">
                  <a:extLst>
                    <a:ext uri="{9D8B030D-6E8A-4147-A177-3AD203B41FA5}">
                      <a16:colId xmlns:a16="http://schemas.microsoft.com/office/drawing/2014/main" val="3180820937"/>
                    </a:ext>
                  </a:extLst>
                </a:gridCol>
                <a:gridCol w="3319539">
                  <a:extLst>
                    <a:ext uri="{9D8B030D-6E8A-4147-A177-3AD203B41FA5}">
                      <a16:colId xmlns:a16="http://schemas.microsoft.com/office/drawing/2014/main" val="2249043735"/>
                    </a:ext>
                  </a:extLst>
                </a:gridCol>
                <a:gridCol w="1273763">
                  <a:extLst>
                    <a:ext uri="{9D8B030D-6E8A-4147-A177-3AD203B41FA5}">
                      <a16:colId xmlns:a16="http://schemas.microsoft.com/office/drawing/2014/main" val="3263331754"/>
                    </a:ext>
                  </a:extLst>
                </a:gridCol>
                <a:gridCol w="3113315">
                  <a:extLst>
                    <a:ext uri="{9D8B030D-6E8A-4147-A177-3AD203B41FA5}">
                      <a16:colId xmlns:a16="http://schemas.microsoft.com/office/drawing/2014/main" val="992157213"/>
                    </a:ext>
                  </a:extLst>
                </a:gridCol>
              </a:tblGrid>
              <a:tr h="375035">
                <a:tc gridSpan="2"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program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Program</a:t>
                      </a:r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</a:t>
                      </a:r>
                    </a:p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oz/A)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Timing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405187"/>
                  </a:ext>
                </a:extLst>
              </a:tr>
              <a:tr h="375035"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43307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Nontreated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2265878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Prosaro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 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57775771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Miravis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3855434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Prosaro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4956629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Sphaerex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4829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8045BE4-EA0B-478F-9567-95A99D168D11}"/>
              </a:ext>
            </a:extLst>
          </p:cNvPr>
          <p:cNvSpPr txBox="1"/>
          <p:nvPr/>
        </p:nvSpPr>
        <p:spPr>
          <a:xfrm>
            <a:off x="78504" y="4937648"/>
            <a:ext cx="7827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treatments applied with a non-ionic surfactant @ 0.125% V/V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50928-CDAB-82F9-4949-BE509B077C10}"/>
              </a:ext>
            </a:extLst>
          </p:cNvPr>
          <p:cNvSpPr txBox="1"/>
          <p:nvPr/>
        </p:nvSpPr>
        <p:spPr>
          <a:xfrm>
            <a:off x="1196109" y="5403270"/>
            <a:ext cx="6751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E0000"/>
                </a:solidFill>
              </a:rPr>
              <a:t>Cultivar Resistance</a:t>
            </a:r>
          </a:p>
          <a:p>
            <a:pPr algn="ctr"/>
            <a:r>
              <a:rPr lang="en-US" sz="3200" b="1" dirty="0">
                <a:solidFill>
                  <a:srgbClr val="9E0000"/>
                </a:solidFill>
              </a:rPr>
              <a:t>MR, MS, and 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36C55-C6C8-D74B-8FE6-07BEBCF4B44F}"/>
              </a:ext>
            </a:extLst>
          </p:cNvPr>
          <p:cNvSpPr txBox="1"/>
          <p:nvPr/>
        </p:nvSpPr>
        <p:spPr>
          <a:xfrm>
            <a:off x="2253673" y="1783333"/>
            <a:ext cx="4636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E0000"/>
                </a:solidFill>
              </a:rPr>
              <a:t>Fungicide Treatments</a:t>
            </a:r>
          </a:p>
        </p:txBody>
      </p:sp>
    </p:spTree>
    <p:extLst>
      <p:ext uri="{BB962C8B-B14F-4D97-AF65-F5344CB8AC3E}">
        <p14:creationId xmlns:p14="http://schemas.microsoft.com/office/powerpoint/2010/main" val="361859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A87ED7B-30FA-1F97-0FCC-F224C95A0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8" y="1597431"/>
            <a:ext cx="7785124" cy="4297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839781-66C2-E7D9-6F87-491A91B2A31B}"/>
              </a:ext>
            </a:extLst>
          </p:cNvPr>
          <p:cNvSpPr txBox="1"/>
          <p:nvPr/>
        </p:nvSpPr>
        <p:spPr>
          <a:xfrm>
            <a:off x="109331" y="5890437"/>
            <a:ext cx="8925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MR = Moderately Resistant, MS = Moderately Susceptible, S = Susceptible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CK: non-treated; I – </a:t>
            </a:r>
            <a:r>
              <a:rPr kumimoji="0" lang="en-US" alt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Prosaro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, II - </a:t>
            </a:r>
            <a:r>
              <a:rPr kumimoji="0" lang="en-US" alt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Miravis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Ace, III - </a:t>
            </a:r>
            <a:r>
              <a:rPr kumimoji="0" lang="en-US" alt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Prosaro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Pro, IV - </a:t>
            </a:r>
            <a:r>
              <a:rPr kumimoji="0" lang="en-US" alt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Sphaerex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3D17F-A770-9D0F-B52F-148E4AAD53AB}"/>
              </a:ext>
            </a:extLst>
          </p:cNvPr>
          <p:cNvSpPr txBox="1"/>
          <p:nvPr/>
        </p:nvSpPr>
        <p:spPr>
          <a:xfrm>
            <a:off x="311619" y="881493"/>
            <a:ext cx="85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Fungicide x Resistance - Scab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B3813-6042-E5EB-C794-510A961F2D8B}"/>
              </a:ext>
            </a:extLst>
          </p:cNvPr>
          <p:cNvSpPr txBox="1"/>
          <p:nvPr/>
        </p:nvSpPr>
        <p:spPr>
          <a:xfrm>
            <a:off x="1550504" y="2716732"/>
            <a:ext cx="1888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 to 95% Reduction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59D5C5-5318-58EF-E558-586ACC91FAEE}"/>
              </a:ext>
            </a:extLst>
          </p:cNvPr>
          <p:cNvSpPr txBox="1"/>
          <p:nvPr/>
        </p:nvSpPr>
        <p:spPr>
          <a:xfrm>
            <a:off x="3760302" y="2729985"/>
            <a:ext cx="1888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87 to 89% Reduction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670B76-9F60-A16B-61E0-96BA18CBFB44}"/>
              </a:ext>
            </a:extLst>
          </p:cNvPr>
          <p:cNvSpPr txBox="1"/>
          <p:nvPr/>
        </p:nvSpPr>
        <p:spPr>
          <a:xfrm>
            <a:off x="6105928" y="2720047"/>
            <a:ext cx="1888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 to 81% Reduction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02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2ACC5D97-1423-3D7F-48C5-1BD5B9CFD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67" y="1609344"/>
            <a:ext cx="7751465" cy="4297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A314C7-529A-C1C9-5EEB-D7844D748779}"/>
              </a:ext>
            </a:extLst>
          </p:cNvPr>
          <p:cNvSpPr txBox="1"/>
          <p:nvPr/>
        </p:nvSpPr>
        <p:spPr>
          <a:xfrm>
            <a:off x="292569" y="881493"/>
            <a:ext cx="85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Fungicide x Resistance - DON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DCECC1-6E54-35A7-2EF0-9EB76637F1B1}"/>
              </a:ext>
            </a:extLst>
          </p:cNvPr>
          <p:cNvSpPr txBox="1"/>
          <p:nvPr/>
        </p:nvSpPr>
        <p:spPr>
          <a:xfrm>
            <a:off x="109331" y="5890437"/>
            <a:ext cx="8925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MR = Moderately Resistant, MS = Moderately Susceptible, S = Susceptible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CK: non-treated; I – </a:t>
            </a:r>
            <a:r>
              <a:rPr kumimoji="0" lang="en-US" alt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Prosaro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, II - </a:t>
            </a:r>
            <a:r>
              <a:rPr kumimoji="0" lang="en-US" alt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Miravis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Ace, III - </a:t>
            </a:r>
            <a:r>
              <a:rPr kumimoji="0" lang="en-US" alt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Prosaro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Pro, IV - </a:t>
            </a:r>
            <a:r>
              <a:rPr kumimoji="0" lang="en-US" alt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Sphaerex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B4C76-4A43-D609-0A44-ED765F9BCD00}"/>
              </a:ext>
            </a:extLst>
          </p:cNvPr>
          <p:cNvSpPr txBox="1"/>
          <p:nvPr/>
        </p:nvSpPr>
        <p:spPr>
          <a:xfrm>
            <a:off x="1550504" y="2697684"/>
            <a:ext cx="1888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 to 86% Reduction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CDF70-CC4B-3AB5-FC3E-E8067D56A8EC}"/>
              </a:ext>
            </a:extLst>
          </p:cNvPr>
          <p:cNvSpPr txBox="1"/>
          <p:nvPr/>
        </p:nvSpPr>
        <p:spPr>
          <a:xfrm>
            <a:off x="3855552" y="2710937"/>
            <a:ext cx="1888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 to 67% Reduction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7021D-91E7-D759-329A-A8A77E6F5421}"/>
              </a:ext>
            </a:extLst>
          </p:cNvPr>
          <p:cNvSpPr txBox="1"/>
          <p:nvPr/>
        </p:nvSpPr>
        <p:spPr>
          <a:xfrm>
            <a:off x="6105928" y="2700999"/>
            <a:ext cx="1888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 to 66% Reduction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835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EBEE2-701A-2962-65D2-38680230BA4E}"/>
              </a:ext>
            </a:extLst>
          </p:cNvPr>
          <p:cNvSpPr txBox="1"/>
          <p:nvPr/>
        </p:nvSpPr>
        <p:spPr>
          <a:xfrm>
            <a:off x="387625" y="1433115"/>
            <a:ext cx="845820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UFTs,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and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were of comparable efficacy to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against IND, but both products, as well as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Ace, were slightly more effective than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against DON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Treatments consisting of an anthesis application of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followed by a “later” application of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Pro,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or Tebuconazole were more effective against IND and DON than an anthesis-only application of any of the tested fungicides.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new fungicide mixtures were quite effective against FHB and DON, with the highest percent control when used in combination with genetic resistance.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applied with Induce, all tested fungicides were rainfast immediately after application under a range of simulated rainfall scenarios.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422C7-75DD-F185-AA1B-3765D6B6207E}"/>
              </a:ext>
            </a:extLst>
          </p:cNvPr>
          <p:cNvSpPr txBox="1"/>
          <p:nvPr/>
        </p:nvSpPr>
        <p:spPr>
          <a:xfrm>
            <a:off x="155864" y="848340"/>
            <a:ext cx="882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Take-home message on Head Scab</a:t>
            </a:r>
          </a:p>
        </p:txBody>
      </p:sp>
    </p:spTree>
    <p:extLst>
      <p:ext uri="{BB962C8B-B14F-4D97-AF65-F5344CB8AC3E}">
        <p14:creationId xmlns:p14="http://schemas.microsoft.com/office/powerpoint/2010/main" val="2352574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D3029EB-3868-41EF-8D26-58A534C77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93" y="4379559"/>
            <a:ext cx="2221359" cy="212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696DB6-C368-4770-972C-83A20EB6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04" y="2604056"/>
            <a:ext cx="3782919" cy="134427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FD8B190-1C68-4AB3-A92C-727FFE3891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7"/>
          <a:stretch/>
        </p:blipFill>
        <p:spPr bwMode="auto">
          <a:xfrm>
            <a:off x="661170" y="4457076"/>
            <a:ext cx="5635043" cy="164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F47966F3-2ABD-4FD1-A0AD-2422D2AA1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693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8E0C1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Acknowledgments</a:t>
            </a:r>
          </a:p>
        </p:txBody>
      </p:sp>
      <p:pic>
        <p:nvPicPr>
          <p:cNvPr id="1026" name="Picture 2" descr="Ohio Corn &amp; Wheat">
            <a:extLst>
              <a:ext uri="{FF2B5EF4-FFF2-40B4-BE49-F238E27FC236}">
                <a16:creationId xmlns:a16="http://schemas.microsoft.com/office/drawing/2014/main" id="{71939E58-B034-DDF1-A760-53E896B19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05" y="2604056"/>
            <a:ext cx="3584728" cy="134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821603"/>
            <a:ext cx="8839200" cy="70788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B70F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Fusarium head blight (head scab)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0500" y="1427553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B70F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Fusarium graminearum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B70F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altLang="en-US" sz="2000" b="1" i="1" u="none" strike="noStrike" kern="1200" cap="none" spc="0" normalizeH="0" baseline="0" noProof="0" err="1">
                <a:ln>
                  <a:noFill/>
                </a:ln>
                <a:solidFill>
                  <a:srgbClr val="B70F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Gibberella</a:t>
            </a: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B70F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err="1">
                <a:ln>
                  <a:noFill/>
                </a:ln>
                <a:solidFill>
                  <a:srgbClr val="B70F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zeae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B70F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pic>
        <p:nvPicPr>
          <p:cNvPr id="9" name="Picture 2" descr="C:\Users\paul.661\Dropbox\The Paul Laboratory 2014_Wanderson\pictures\06-22-14\DSC_0651.jpg">
            <a:extLst>
              <a:ext uri="{FF2B5EF4-FFF2-40B4-BE49-F238E27FC236}">
                <a16:creationId xmlns:a16="http://schemas.microsoft.com/office/drawing/2014/main" id="{425BBDBD-CC2B-4C98-B750-B05018906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1" y="1821494"/>
            <a:ext cx="8022390" cy="408438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aul.661\Dropbox\The Paul Laboratory 2014_Wanderson\pictures\06-22-14\09.jpg">
            <a:extLst>
              <a:ext uri="{FF2B5EF4-FFF2-40B4-BE49-F238E27FC236}">
                <a16:creationId xmlns:a16="http://schemas.microsoft.com/office/drawing/2014/main" id="{8DEA8C22-2640-4CE7-AE84-E50FD196A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4193"/>
          <a:stretch/>
        </p:blipFill>
        <p:spPr bwMode="auto">
          <a:xfrm>
            <a:off x="567069" y="1824722"/>
            <a:ext cx="1354385" cy="407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row of palm trees&#10;&#10;Description automatically generated">
            <a:extLst>
              <a:ext uri="{FF2B5EF4-FFF2-40B4-BE49-F238E27FC236}">
                <a16:creationId xmlns:a16="http://schemas.microsoft.com/office/drawing/2014/main" id="{20054933-2DDB-44D9-A15D-1E0AA5F541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966"/>
          <a:stretch/>
        </p:blipFill>
        <p:spPr>
          <a:xfrm>
            <a:off x="7163893" y="1824722"/>
            <a:ext cx="1407944" cy="4071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E73B90-F5B1-41E6-94F0-57C16917A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01" y="5427343"/>
            <a:ext cx="8022389" cy="14219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E0C1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Grain yield and quality losses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8E0C1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E0C1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Grain contamination with </a:t>
            </a:r>
            <a:r>
              <a:rPr kumimoji="0" lang="en-US" alt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8E0C1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mycotoxins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8E0C1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E0C1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Food safety concerns – humans and animals</a:t>
            </a:r>
          </a:p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E0C1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Reduce flour yield and milling and baking quality</a:t>
            </a:r>
          </a:p>
        </p:txBody>
      </p:sp>
    </p:spTree>
    <p:extLst>
      <p:ext uri="{BB962C8B-B14F-4D97-AF65-F5344CB8AC3E}">
        <p14:creationId xmlns:p14="http://schemas.microsoft.com/office/powerpoint/2010/main" val="16838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3752" y="6488744"/>
            <a:ext cx="3715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>
                <a:hlinkClick r:id="rId2"/>
              </a:rPr>
              <a:t>http://cropprotectionnetwork.org</a:t>
            </a:r>
            <a:r>
              <a:rPr lang="en-US" sz="1200" b="1" i="1"/>
              <a:t> 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33363" y="783336"/>
            <a:ext cx="528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800000"/>
                </a:solidFill>
                <a:latin typeface="Calibri" pitchFamily="34" charset="0"/>
              </a:rPr>
              <a:t>Additional Information</a:t>
            </a:r>
            <a:endParaRPr lang="en-US" altLang="en-US" sz="4000" b="1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1028" name="Picture 4" descr="Crop Protection Network">
            <a:extLst>
              <a:ext uri="{FF2B5EF4-FFF2-40B4-BE49-F238E27FC236}">
                <a16:creationId xmlns:a16="http://schemas.microsoft.com/office/drawing/2014/main" id="{D76F2B5E-7A1D-40BE-AA79-788E66E2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52" y="5667440"/>
            <a:ext cx="3907710" cy="80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980E072E-EAD7-4646-9E74-948F30EB9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39" y="1540798"/>
            <a:ext cx="7103522" cy="4073618"/>
          </a:xfrm>
          <a:prstGeom prst="rect">
            <a:avLst/>
          </a:prstGeom>
          <a:ln w="28575">
            <a:solidFill>
              <a:srgbClr val="000066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5EB2B-AD71-1773-24FC-50B679311A3A}"/>
              </a:ext>
            </a:extLst>
          </p:cNvPr>
          <p:cNvSpPr txBox="1"/>
          <p:nvPr/>
        </p:nvSpPr>
        <p:spPr>
          <a:xfrm>
            <a:off x="269748" y="5771311"/>
            <a:ext cx="46360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i="0" u="sng">
                <a:solidFill>
                  <a:srgbClr val="C00000"/>
                </a:solidFill>
                <a:effectLst/>
                <a:latin typeface="BuckeyeSans"/>
                <a:hlinkClick r:id="rId5" tooltip="Ho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Agronomic Crops Network</a:t>
            </a:r>
            <a:endParaRPr lang="en-US" sz="2800" b="1" i="0" u="sng">
              <a:solidFill>
                <a:srgbClr val="C00000"/>
              </a:solidFill>
              <a:effectLst/>
              <a:latin typeface="BuckeyeSans"/>
            </a:endParaRPr>
          </a:p>
          <a:p>
            <a:pPr algn="l" fontAlgn="base"/>
            <a:r>
              <a:rPr lang="en-US" b="0" i="0">
                <a:solidFill>
                  <a:srgbClr val="2B2B2B"/>
                </a:solidFill>
                <a:effectLst/>
                <a:latin typeface="BuckeyeSerif"/>
              </a:rPr>
              <a:t>Ohio State University Extension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D479F-AA88-194B-4DB3-B69284F11779}"/>
              </a:ext>
            </a:extLst>
          </p:cNvPr>
          <p:cNvSpPr txBox="1"/>
          <p:nvPr/>
        </p:nvSpPr>
        <p:spPr>
          <a:xfrm>
            <a:off x="298530" y="6497445"/>
            <a:ext cx="42734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hlinkClick r:id="rId6"/>
              </a:rPr>
              <a:t>https://agcrops.osu.edu/newsletter/corn-newsletter</a:t>
            </a:r>
            <a:r>
              <a:rPr lang="en-US" sz="12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29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7247019F-E47A-4F38-B83D-48EBB9B2B566}"/>
              </a:ext>
            </a:extLst>
          </p:cNvPr>
          <p:cNvSpPr txBox="1">
            <a:spLocks/>
          </p:cNvSpPr>
          <p:nvPr/>
        </p:nvSpPr>
        <p:spPr>
          <a:xfrm>
            <a:off x="718490" y="855549"/>
            <a:ext cx="7707020" cy="608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Miravis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Ave</a:t>
            </a:r>
            <a:endParaRPr kumimoji="0" lang="en-US" sz="2900" b="1" i="1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2EFFB8-71E4-4095-A108-F167A58D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487" y="1445340"/>
            <a:ext cx="4545027" cy="52283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020949-BE92-4C1C-BDA3-146EB731D349}"/>
              </a:ext>
            </a:extLst>
          </p:cNvPr>
          <p:cNvSpPr/>
          <p:nvPr/>
        </p:nvSpPr>
        <p:spPr>
          <a:xfrm>
            <a:off x="2541043" y="3911679"/>
            <a:ext cx="3089786" cy="353962"/>
          </a:xfrm>
          <a:prstGeom prst="rect">
            <a:avLst/>
          </a:prstGeom>
          <a:noFill/>
          <a:ln w="57150">
            <a:solidFill>
              <a:srgbClr val="B70F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C7C13-F950-4309-8D5A-865D088ADC98}"/>
              </a:ext>
            </a:extLst>
          </p:cNvPr>
          <p:cNvSpPr txBox="1"/>
          <p:nvPr/>
        </p:nvSpPr>
        <p:spPr>
          <a:xfrm>
            <a:off x="2541043" y="4539671"/>
            <a:ext cx="3089786" cy="1015663"/>
          </a:xfrm>
          <a:prstGeom prst="rect">
            <a:avLst/>
          </a:prstGeom>
          <a:solidFill>
            <a:schemeClr val="bg1"/>
          </a:solidFill>
          <a:ln w="57150">
            <a:solidFill>
              <a:srgbClr val="B70F2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SDHI -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Pydiflumetofen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+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DMI - Propiconazole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66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9097B5-6D5D-4DC2-85CA-B16C49E7C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302" y="1517904"/>
            <a:ext cx="4738274" cy="5201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165B816-3C54-4C6E-AEA0-28FEE1D4CFC0}"/>
              </a:ext>
            </a:extLst>
          </p:cNvPr>
          <p:cNvSpPr txBox="1">
            <a:spLocks/>
          </p:cNvSpPr>
          <p:nvPr/>
        </p:nvSpPr>
        <p:spPr>
          <a:xfrm>
            <a:off x="718490" y="855549"/>
            <a:ext cx="7707020" cy="608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Prosaro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Pro</a:t>
            </a:r>
            <a:endParaRPr kumimoji="0" lang="en-US" sz="2900" b="1" i="1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EADA2-F7DB-4164-B58B-C18C8D6FBA96}"/>
              </a:ext>
            </a:extLst>
          </p:cNvPr>
          <p:cNvSpPr/>
          <p:nvPr/>
        </p:nvSpPr>
        <p:spPr>
          <a:xfrm>
            <a:off x="5009923" y="4480272"/>
            <a:ext cx="1884653" cy="544803"/>
          </a:xfrm>
          <a:prstGeom prst="rect">
            <a:avLst/>
          </a:prstGeom>
          <a:noFill/>
          <a:ln w="57150">
            <a:solidFill>
              <a:srgbClr val="B70F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2676C-BC02-4C37-A3AB-EE75801DB999}"/>
              </a:ext>
            </a:extLst>
          </p:cNvPr>
          <p:cNvSpPr txBox="1"/>
          <p:nvPr/>
        </p:nvSpPr>
        <p:spPr>
          <a:xfrm>
            <a:off x="2156302" y="5056531"/>
            <a:ext cx="4738274" cy="1631216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 DMI – Prothioconazole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        +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 DMI – Tebuconazole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SDHI –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Fluopyram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4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C47D5-7F07-47DD-A25E-D09DA026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86" y="1483659"/>
            <a:ext cx="5823628" cy="5255469"/>
          </a:xfrm>
          <a:prstGeom prst="rect">
            <a:avLst/>
          </a:prstGeom>
          <a:ln w="57150">
            <a:solidFill>
              <a:srgbClr val="000000"/>
            </a:solidFill>
          </a:ln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DA8C2100-9D22-4911-A951-65D969A918AE}"/>
              </a:ext>
            </a:extLst>
          </p:cNvPr>
          <p:cNvSpPr txBox="1">
            <a:spLocks/>
          </p:cNvSpPr>
          <p:nvPr/>
        </p:nvSpPr>
        <p:spPr>
          <a:xfrm>
            <a:off x="718490" y="855549"/>
            <a:ext cx="7707020" cy="608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Sphaerex</a:t>
            </a:r>
            <a:endParaRPr kumimoji="0" lang="en-US" sz="2900" b="1" i="1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C79E2-9865-4FFD-84C3-7C4994302F07}"/>
              </a:ext>
            </a:extLst>
          </p:cNvPr>
          <p:cNvSpPr txBox="1"/>
          <p:nvPr/>
        </p:nvSpPr>
        <p:spPr>
          <a:xfrm>
            <a:off x="2256338" y="2300528"/>
            <a:ext cx="4631325" cy="1015663"/>
          </a:xfrm>
          <a:prstGeom prst="rect">
            <a:avLst/>
          </a:prstGeom>
          <a:solidFill>
            <a:schemeClr val="bg1"/>
          </a:solidFill>
          <a:ln w="50800">
            <a:solidFill>
              <a:srgbClr val="B70F2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DMI – Metconazole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                   +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DMI –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Prothioconazole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57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AE611A-1D6B-AB0A-F988-73E40139849C}"/>
              </a:ext>
            </a:extLst>
          </p:cNvPr>
          <p:cNvSpPr txBox="1"/>
          <p:nvPr/>
        </p:nvSpPr>
        <p:spPr>
          <a:xfrm>
            <a:off x="546651" y="2703439"/>
            <a:ext cx="8150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Fungicide-Only Programs: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Products vs Industry Standards</a:t>
            </a:r>
          </a:p>
        </p:txBody>
      </p:sp>
    </p:spTree>
    <p:extLst>
      <p:ext uri="{BB962C8B-B14F-4D97-AF65-F5344CB8AC3E}">
        <p14:creationId xmlns:p14="http://schemas.microsoft.com/office/powerpoint/2010/main" val="4202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BBB0B-56FF-2883-22E9-6AEA4CA986B8}"/>
              </a:ext>
            </a:extLst>
          </p:cNvPr>
          <p:cNvSpPr txBox="1"/>
          <p:nvPr/>
        </p:nvSpPr>
        <p:spPr>
          <a:xfrm>
            <a:off x="387625" y="1099286"/>
            <a:ext cx="845820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 experiments were conducted in 16 US wheat-growing states in 2022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3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IND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was obtained from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environments and DON grain contamination data from 20 environments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 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ranged from 0 to 50% across the 21 environments and among management programs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3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DON contamination of grain ranged from 0 to 52 ppm across the 20 environments and among management programs</a:t>
            </a:r>
          </a:p>
        </p:txBody>
      </p:sp>
    </p:spTree>
    <p:extLst>
      <p:ext uri="{BB962C8B-B14F-4D97-AF65-F5344CB8AC3E}">
        <p14:creationId xmlns:p14="http://schemas.microsoft.com/office/powerpoint/2010/main" val="85905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AE10E2-C090-DD4D-8E39-CCA83D1D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70" y="872018"/>
            <a:ext cx="8232860" cy="725873"/>
          </a:xfrm>
        </p:spPr>
        <p:txBody>
          <a:bodyPr>
            <a:normAutofit/>
          </a:bodyPr>
          <a:lstStyle/>
          <a:p>
            <a:r>
              <a:rPr lang="en-US" sz="4000" b="1"/>
              <a:t>Fungicide Programs</a:t>
            </a:r>
            <a:endParaRPr lang="en-US" sz="2900" b="1" i="1"/>
          </a:p>
        </p:txBody>
      </p:sp>
      <p:graphicFrame>
        <p:nvGraphicFramePr>
          <p:cNvPr id="26" name="Table 10">
            <a:extLst>
              <a:ext uri="{FF2B5EF4-FFF2-40B4-BE49-F238E27FC236}">
                <a16:creationId xmlns:a16="http://schemas.microsoft.com/office/drawing/2014/main" id="{ED08CA7F-4832-4FBD-A349-2B59AFC0D1CA}"/>
              </a:ext>
            </a:extLst>
          </p:cNvPr>
          <p:cNvGraphicFramePr>
            <a:graphicFrameLocks noGrp="1"/>
          </p:cNvGraphicFramePr>
          <p:nvPr/>
        </p:nvGraphicFramePr>
        <p:xfrm>
          <a:off x="80962" y="1766777"/>
          <a:ext cx="8982077" cy="4048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460">
                  <a:extLst>
                    <a:ext uri="{9D8B030D-6E8A-4147-A177-3AD203B41FA5}">
                      <a16:colId xmlns:a16="http://schemas.microsoft.com/office/drawing/2014/main" val="3180820937"/>
                    </a:ext>
                  </a:extLst>
                </a:gridCol>
                <a:gridCol w="3319539">
                  <a:extLst>
                    <a:ext uri="{9D8B030D-6E8A-4147-A177-3AD203B41FA5}">
                      <a16:colId xmlns:a16="http://schemas.microsoft.com/office/drawing/2014/main" val="2249043735"/>
                    </a:ext>
                  </a:extLst>
                </a:gridCol>
                <a:gridCol w="1273763">
                  <a:extLst>
                    <a:ext uri="{9D8B030D-6E8A-4147-A177-3AD203B41FA5}">
                      <a16:colId xmlns:a16="http://schemas.microsoft.com/office/drawing/2014/main" val="3263331754"/>
                    </a:ext>
                  </a:extLst>
                </a:gridCol>
                <a:gridCol w="3113315">
                  <a:extLst>
                    <a:ext uri="{9D8B030D-6E8A-4147-A177-3AD203B41FA5}">
                      <a16:colId xmlns:a16="http://schemas.microsoft.com/office/drawing/2014/main" val="992157213"/>
                    </a:ext>
                  </a:extLst>
                </a:gridCol>
              </a:tblGrid>
              <a:tr h="375035">
                <a:tc gridSpan="2"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program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Program</a:t>
                      </a:r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</a:t>
                      </a:r>
                    </a:p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oz/A)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Timing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405187"/>
                  </a:ext>
                </a:extLst>
              </a:tr>
              <a:tr h="375035"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43307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Nontreated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2265878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Prosaro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 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57775771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Caramba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3855434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Miravis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4956629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Prosaro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87964028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Sphaerex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1505838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Miravis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 fb </a:t>
                      </a:r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Prosaro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13.7/10.3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10.5.1/4-6 DAA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4528906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Miravis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 fb </a:t>
                      </a:r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Sphaerex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13.7/7.3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10.5.1/4-6 DAA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60695787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Miravis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 fb Tebuconazole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13.7/4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10.5.1/4-6 DAA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482900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E6563B7F-2F78-4C73-9E42-2C6B45AD7E15}"/>
              </a:ext>
            </a:extLst>
          </p:cNvPr>
          <p:cNvSpPr txBox="1"/>
          <p:nvPr/>
        </p:nvSpPr>
        <p:spPr>
          <a:xfrm>
            <a:off x="0" y="5844833"/>
            <a:ext cx="4636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DAA = days after anthesis (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Feekes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10.5.1)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045BE4-EA0B-478F-9567-95A99D168D11}"/>
              </a:ext>
            </a:extLst>
          </p:cNvPr>
          <p:cNvSpPr txBox="1"/>
          <p:nvPr/>
        </p:nvSpPr>
        <p:spPr>
          <a:xfrm>
            <a:off x="4616" y="6209669"/>
            <a:ext cx="7827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treatments applied with a non-ionic surfactant @ 0.125% V/V</a:t>
            </a:r>
          </a:p>
        </p:txBody>
      </p:sp>
    </p:spTree>
    <p:extLst>
      <p:ext uri="{BB962C8B-B14F-4D97-AF65-F5344CB8AC3E}">
        <p14:creationId xmlns:p14="http://schemas.microsoft.com/office/powerpoint/2010/main" val="142750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0DEFA6C5-3118-A4C3-32CD-CCCB7E70C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55" y="1819049"/>
            <a:ext cx="7589520" cy="37371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75728C-1898-5B6E-14C7-F6E60D292EB8}"/>
              </a:ext>
            </a:extLst>
          </p:cNvPr>
          <p:cNvSpPr txBox="1"/>
          <p:nvPr/>
        </p:nvSpPr>
        <p:spPr>
          <a:xfrm>
            <a:off x="1717964" y="988291"/>
            <a:ext cx="625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 Scab (FHB)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072D5-D844-8F06-7177-2B1DFE1FCFCB}"/>
              </a:ext>
            </a:extLst>
          </p:cNvPr>
          <p:cNvSpPr txBox="1"/>
          <p:nvPr/>
        </p:nvSpPr>
        <p:spPr>
          <a:xfrm>
            <a:off x="2941064" y="2121169"/>
            <a:ext cx="33111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 to 86%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 in Scab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4040B-AC99-C873-BB29-C0F9B374625B}"/>
              </a:ext>
            </a:extLst>
          </p:cNvPr>
          <p:cNvSpPr txBox="1"/>
          <p:nvPr/>
        </p:nvSpPr>
        <p:spPr>
          <a:xfrm>
            <a:off x="452581" y="5571021"/>
            <a:ext cx="82388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86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Fungicide treatment programs: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non-treated check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an application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Caramba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at anthesis,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at anthesis followed by an application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Tebuconazole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at 4-6 days after anthesis.</a:t>
            </a:r>
          </a:p>
        </p:txBody>
      </p:sp>
    </p:spTree>
    <p:extLst>
      <p:ext uri="{BB962C8B-B14F-4D97-AF65-F5344CB8AC3E}">
        <p14:creationId xmlns:p14="http://schemas.microsoft.com/office/powerpoint/2010/main" val="4141574085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N Powerpoint Template 2021" id="{05012FC0-E0CB-8040-9D14-7FBADB90D9B0}" vid="{2D87FABA-2FB6-784A-A4D4-866191BDEAF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</TotalTime>
  <Words>1119</Words>
  <Application>Microsoft Office PowerPoint</Application>
  <PresentationFormat>On-screen Show (4:3)</PresentationFormat>
  <Paragraphs>179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BuckeyeSans</vt:lpstr>
      <vt:lpstr>BuckeyeSerif</vt:lpstr>
      <vt:lpstr>Calibri</vt:lpstr>
      <vt:lpstr>Helvetica</vt:lpstr>
      <vt:lpstr>Wingdings</vt:lpstr>
      <vt:lpstr>2_Title Slide</vt:lpstr>
      <vt:lpstr>3_Title Slide</vt:lpstr>
      <vt:lpstr>4_Title Slide</vt:lpstr>
      <vt:lpstr>5_Title Slide</vt:lpstr>
      <vt:lpstr>Content Slide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Fungicide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Integrated Management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 Aberegg</dc:creator>
  <cp:lastModifiedBy>Bucker Moraes, Wanderson</cp:lastModifiedBy>
  <cp:revision>3</cp:revision>
  <cp:lastPrinted>2022-12-08T11:51:48Z</cp:lastPrinted>
  <dcterms:created xsi:type="dcterms:W3CDTF">2013-05-24T18:55:25Z</dcterms:created>
  <dcterms:modified xsi:type="dcterms:W3CDTF">2023-05-18T04:40:50Z</dcterms:modified>
</cp:coreProperties>
</file>